
<file path=[Content_Types].xml><?xml version="1.0" encoding="utf-8"?>
<Types xmlns="http://schemas.openxmlformats.org/package/2006/content-types">
  <Default Extension="mp3" ContentType="audio/mpeg"/>
  <Default Extension="png" ContentType="image/png"/>
  <Default Extension="bin" ContentType="application/vnd.openxmlformats-officedocument.oleObject"/>
  <Default Extension="svg" ContentType="image/svg+xml"/>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257" r:id="rId2"/>
    <p:sldId id="258" r:id="rId3"/>
    <p:sldId id="261" r:id="rId4"/>
    <p:sldId id="262" r:id="rId5"/>
    <p:sldId id="303" r:id="rId6"/>
    <p:sldId id="304" r:id="rId7"/>
    <p:sldId id="265" r:id="rId8"/>
    <p:sldId id="305" r:id="rId9"/>
    <p:sldId id="306" r:id="rId10"/>
    <p:sldId id="310" r:id="rId11"/>
    <p:sldId id="311" r:id="rId12"/>
    <p:sldId id="312" r:id="rId13"/>
    <p:sldId id="313" r:id="rId14"/>
    <p:sldId id="314" r:id="rId15"/>
    <p:sldId id="315" r:id="rId16"/>
    <p:sldId id="316" r:id="rId17"/>
    <p:sldId id="318" r:id="rId18"/>
    <p:sldId id="319" r:id="rId19"/>
    <p:sldId id="320" r:id="rId20"/>
    <p:sldId id="321" r:id="rId21"/>
    <p:sldId id="322" r:id="rId22"/>
    <p:sldId id="323" r:id="rId23"/>
    <p:sldId id="324" r:id="rId24"/>
    <p:sldId id="325" r:id="rId25"/>
    <p:sldId id="326" r:id="rId26"/>
    <p:sldId id="327" r:id="rId27"/>
    <p:sldId id="328" r:id="rId28"/>
    <p:sldId id="329" r:id="rId29"/>
    <p:sldId id="330" r:id="rId30"/>
    <p:sldId id="331" r:id="rId31"/>
    <p:sldId id="332" r:id="rId32"/>
    <p:sldId id="333" r:id="rId33"/>
    <p:sldId id="334" r:id="rId34"/>
    <p:sldId id="336" r:id="rId35"/>
    <p:sldId id="337" r:id="rId36"/>
    <p:sldId id="338" r:id="rId37"/>
    <p:sldId id="339" r:id="rId38"/>
    <p:sldId id="340" r:id="rId39"/>
    <p:sldId id="341" r:id="rId40"/>
    <p:sldId id="342" r:id="rId41"/>
    <p:sldId id="343" r:id="rId42"/>
    <p:sldId id="277"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2">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CA7"/>
    <a:srgbClr val="004176"/>
    <a:srgbClr val="F2F2F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317" autoAdjust="0"/>
  </p:normalViewPr>
  <p:slideViewPr>
    <p:cSldViewPr snapToGrid="0">
      <p:cViewPr varScale="1">
        <p:scale>
          <a:sx n="73" d="100"/>
          <a:sy n="73" d="100"/>
        </p:scale>
        <p:origin x="618" y="258"/>
      </p:cViewPr>
      <p:guideLst>
        <p:guide orient="horz" pos="222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5" Type="http://schemas.openxmlformats.org/officeDocument/2006/relationships/image" Target="../media/image9.wmf"/><Relationship Id="rId4"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2.wmf"/><Relationship Id="rId7" Type="http://schemas.openxmlformats.org/officeDocument/2006/relationships/image" Target="../media/image76.w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73.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image" Target="../media/image79.wmf"/><Relationship Id="rId7" Type="http://schemas.openxmlformats.org/officeDocument/2006/relationships/image" Target="../media/image83.wmf"/><Relationship Id="rId2" Type="http://schemas.openxmlformats.org/officeDocument/2006/relationships/image" Target="../media/image78.wmf"/><Relationship Id="rId1" Type="http://schemas.openxmlformats.org/officeDocument/2006/relationships/image" Target="../media/image77.wmf"/><Relationship Id="rId6" Type="http://schemas.openxmlformats.org/officeDocument/2006/relationships/image" Target="../media/image82.wmf"/><Relationship Id="rId11" Type="http://schemas.openxmlformats.org/officeDocument/2006/relationships/image" Target="../media/image87.wmf"/><Relationship Id="rId5" Type="http://schemas.openxmlformats.org/officeDocument/2006/relationships/image" Target="../media/image81.wmf"/><Relationship Id="rId10" Type="http://schemas.openxmlformats.org/officeDocument/2006/relationships/image" Target="../media/image86.wmf"/><Relationship Id="rId4" Type="http://schemas.openxmlformats.org/officeDocument/2006/relationships/image" Target="../media/image80.wmf"/><Relationship Id="rId9" Type="http://schemas.openxmlformats.org/officeDocument/2006/relationships/image" Target="../media/image85.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image" Target="../media/image90.wmf"/><Relationship Id="rId7" Type="http://schemas.openxmlformats.org/officeDocument/2006/relationships/image" Target="../media/image94.wmf"/><Relationship Id="rId2" Type="http://schemas.openxmlformats.org/officeDocument/2006/relationships/image" Target="../media/image89.wmf"/><Relationship Id="rId1" Type="http://schemas.openxmlformats.org/officeDocument/2006/relationships/image" Target="../media/image88.wmf"/><Relationship Id="rId6" Type="http://schemas.openxmlformats.org/officeDocument/2006/relationships/image" Target="../media/image93.wmf"/><Relationship Id="rId5" Type="http://schemas.openxmlformats.org/officeDocument/2006/relationships/image" Target="../media/image92.wmf"/><Relationship Id="rId4" Type="http://schemas.openxmlformats.org/officeDocument/2006/relationships/image" Target="../media/image9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 Id="rId4" Type="http://schemas.openxmlformats.org/officeDocument/2006/relationships/image" Target="../media/image9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image" Target="../media/image28.wmf"/><Relationship Id="rId3" Type="http://schemas.openxmlformats.org/officeDocument/2006/relationships/image" Target="../media/image18.wmf"/><Relationship Id="rId7" Type="http://schemas.openxmlformats.org/officeDocument/2006/relationships/image" Target="../media/image22.wmf"/><Relationship Id="rId12" Type="http://schemas.openxmlformats.org/officeDocument/2006/relationships/image" Target="../media/image27.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21.wmf"/><Relationship Id="rId11" Type="http://schemas.openxmlformats.org/officeDocument/2006/relationships/image" Target="../media/image26.wmf"/><Relationship Id="rId5" Type="http://schemas.openxmlformats.org/officeDocument/2006/relationships/image" Target="../media/image20.wmf"/><Relationship Id="rId10" Type="http://schemas.openxmlformats.org/officeDocument/2006/relationships/image" Target="../media/image25.wmf"/><Relationship Id="rId4" Type="http://schemas.openxmlformats.org/officeDocument/2006/relationships/image" Target="../media/image19.wmf"/><Relationship Id="rId9"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37.wmf"/><Relationship Id="rId7" Type="http://schemas.openxmlformats.org/officeDocument/2006/relationships/image" Target="../media/image41.wmf"/><Relationship Id="rId12" Type="http://schemas.openxmlformats.org/officeDocument/2006/relationships/image" Target="../media/image46.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wmf"/><Relationship Id="rId11" Type="http://schemas.openxmlformats.org/officeDocument/2006/relationships/image" Target="../media/image45.wmf"/><Relationship Id="rId5" Type="http://schemas.openxmlformats.org/officeDocument/2006/relationships/image" Target="../media/image39.wmf"/><Relationship Id="rId10" Type="http://schemas.openxmlformats.org/officeDocument/2006/relationships/image" Target="../media/image44.wmf"/><Relationship Id="rId4" Type="http://schemas.openxmlformats.org/officeDocument/2006/relationships/image" Target="../media/image38.wmf"/><Relationship Id="rId9" Type="http://schemas.openxmlformats.org/officeDocument/2006/relationships/image" Target="../media/image43.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image" Target="../media/image51.wmf"/><Relationship Id="rId7" Type="http://schemas.openxmlformats.org/officeDocument/2006/relationships/image" Target="../media/image55.wmf"/><Relationship Id="rId2" Type="http://schemas.openxmlformats.org/officeDocument/2006/relationships/image" Target="../media/image50.wmf"/><Relationship Id="rId1" Type="http://schemas.openxmlformats.org/officeDocument/2006/relationships/image" Target="../media/image49.wmf"/><Relationship Id="rId6" Type="http://schemas.openxmlformats.org/officeDocument/2006/relationships/image" Target="../media/image54.wmf"/><Relationship Id="rId5" Type="http://schemas.openxmlformats.org/officeDocument/2006/relationships/image" Target="../media/image53.wmf"/><Relationship Id="rId4" Type="http://schemas.openxmlformats.org/officeDocument/2006/relationships/image" Target="../media/image52.wmf"/><Relationship Id="rId9" Type="http://schemas.openxmlformats.org/officeDocument/2006/relationships/image" Target="../media/image5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 Id="rId5" Type="http://schemas.openxmlformats.org/officeDocument/2006/relationships/image" Target="../media/image66.wmf"/><Relationship Id="rId4" Type="http://schemas.openxmlformats.org/officeDocument/2006/relationships/image" Target="../media/image6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亮亮图文旗舰店</a:t>
            </a:r>
          </a:p>
          <a:p>
            <a:r>
              <a:rPr lang="en-US" altLang="zh-CN" dirty="0" smtClean="0"/>
              <a:t>https://liangliangtuwen.tmall.com</a:t>
            </a:r>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1413BF1-1F79-4000-807B-6827F352B93F}" type="datetimeFigureOut">
              <a:rPr lang="zh-CN" altLang="en-US" smtClean="0"/>
              <a:t>2020/12/25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F8369B-F710-4CE9-A0B8-9F511945CEE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413BF1-1F79-4000-807B-6827F352B93F}" type="datetimeFigureOut">
              <a:rPr lang="zh-CN" altLang="en-US" smtClean="0"/>
              <a:t>2020/12/25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F8369B-F710-4CE9-A0B8-9F511945CEE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413BF1-1F79-4000-807B-6827F352B93F}" type="datetimeFigureOut">
              <a:rPr lang="zh-CN" altLang="en-US" smtClean="0"/>
              <a:t>2020/12/25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F8369B-F710-4CE9-A0B8-9F511945CEE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413BF1-1F79-4000-807B-6827F352B93F}" type="datetimeFigureOut">
              <a:rPr lang="zh-CN" altLang="en-US" smtClean="0"/>
              <a:t>2020/12/25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F8369B-F710-4CE9-A0B8-9F511945CEE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1413BF1-1F79-4000-807B-6827F352B93F}" type="datetimeFigureOut">
              <a:rPr lang="zh-CN" altLang="en-US" smtClean="0"/>
              <a:t>2020/12/25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F8369B-F710-4CE9-A0B8-9F511945CEE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1413BF1-1F79-4000-807B-6827F352B93F}" type="datetimeFigureOut">
              <a:rPr lang="zh-CN" altLang="en-US" smtClean="0"/>
              <a:t>2020/12/25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F8369B-F710-4CE9-A0B8-9F511945CEE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1413BF1-1F79-4000-807B-6827F352B93F}" type="datetimeFigureOut">
              <a:rPr lang="zh-CN" altLang="en-US" smtClean="0"/>
              <a:t>2020/12/25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0F8369B-F710-4CE9-A0B8-9F511945CEE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1413BF1-1F79-4000-807B-6827F352B93F}" type="datetimeFigureOut">
              <a:rPr lang="zh-CN" altLang="en-US" smtClean="0"/>
              <a:t>2020/12/25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0F8369B-F710-4CE9-A0B8-9F511945CEE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1413BF1-1F79-4000-807B-6827F352B93F}" type="datetimeFigureOut">
              <a:rPr lang="zh-CN" altLang="en-US" smtClean="0"/>
              <a:t>2020/12/25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0F8369B-F710-4CE9-A0B8-9F511945CEE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1413BF1-1F79-4000-807B-6827F352B93F}" type="datetimeFigureOut">
              <a:rPr lang="zh-CN" altLang="en-US" smtClean="0"/>
              <a:t>2020/12/25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F8369B-F710-4CE9-A0B8-9F511945CEE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1413BF1-1F79-4000-807B-6827F352B93F}" type="datetimeFigureOut">
              <a:rPr lang="zh-CN" altLang="en-US" smtClean="0"/>
              <a:t>2020/12/25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F8369B-F710-4CE9-A0B8-9F511945CEE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413BF1-1F79-4000-807B-6827F352B93F}" type="datetimeFigureOut">
              <a:rPr lang="zh-CN" altLang="en-US" smtClean="0"/>
              <a:t>2020/12/25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F8369B-F710-4CE9-A0B8-9F511945CEE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20.wmf"/><Relationship Id="rId18" Type="http://schemas.openxmlformats.org/officeDocument/2006/relationships/oleObject" Target="../embeddings/oleObject14.bin"/><Relationship Id="rId26" Type="http://schemas.openxmlformats.org/officeDocument/2006/relationships/oleObject" Target="../embeddings/oleObject18.bin"/><Relationship Id="rId3" Type="http://schemas.openxmlformats.org/officeDocument/2006/relationships/image" Target="../media/image15.png"/><Relationship Id="rId21" Type="http://schemas.openxmlformats.org/officeDocument/2006/relationships/image" Target="../media/image24.wmf"/><Relationship Id="rId7" Type="http://schemas.openxmlformats.org/officeDocument/2006/relationships/image" Target="../media/image17.wmf"/><Relationship Id="rId12" Type="http://schemas.openxmlformats.org/officeDocument/2006/relationships/oleObject" Target="../embeddings/oleObject11.bin"/><Relationship Id="rId17" Type="http://schemas.openxmlformats.org/officeDocument/2006/relationships/image" Target="../media/image22.wmf"/><Relationship Id="rId25" Type="http://schemas.openxmlformats.org/officeDocument/2006/relationships/image" Target="../media/image26.wmf"/><Relationship Id="rId2" Type="http://schemas.openxmlformats.org/officeDocument/2006/relationships/slideLayout" Target="../slideLayouts/slideLayout2.xml"/><Relationship Id="rId16" Type="http://schemas.openxmlformats.org/officeDocument/2006/relationships/oleObject" Target="../embeddings/oleObject13.bin"/><Relationship Id="rId20" Type="http://schemas.openxmlformats.org/officeDocument/2006/relationships/oleObject" Target="../embeddings/oleObject15.bin"/><Relationship Id="rId29" Type="http://schemas.openxmlformats.org/officeDocument/2006/relationships/image" Target="../media/image28.wmf"/><Relationship Id="rId1" Type="http://schemas.openxmlformats.org/officeDocument/2006/relationships/vmlDrawing" Target="../drawings/vmlDrawing3.vml"/><Relationship Id="rId6" Type="http://schemas.openxmlformats.org/officeDocument/2006/relationships/oleObject" Target="../embeddings/oleObject8.bin"/><Relationship Id="rId11" Type="http://schemas.openxmlformats.org/officeDocument/2006/relationships/image" Target="../media/image19.wmf"/><Relationship Id="rId24" Type="http://schemas.openxmlformats.org/officeDocument/2006/relationships/oleObject" Target="../embeddings/oleObject17.bin"/><Relationship Id="rId5" Type="http://schemas.openxmlformats.org/officeDocument/2006/relationships/image" Target="../media/image16.wmf"/><Relationship Id="rId15" Type="http://schemas.openxmlformats.org/officeDocument/2006/relationships/image" Target="../media/image21.wmf"/><Relationship Id="rId23" Type="http://schemas.openxmlformats.org/officeDocument/2006/relationships/image" Target="../media/image25.wmf"/><Relationship Id="rId28" Type="http://schemas.openxmlformats.org/officeDocument/2006/relationships/oleObject" Target="../embeddings/oleObject19.bin"/><Relationship Id="rId10" Type="http://schemas.openxmlformats.org/officeDocument/2006/relationships/oleObject" Target="../embeddings/oleObject10.bin"/><Relationship Id="rId19" Type="http://schemas.openxmlformats.org/officeDocument/2006/relationships/image" Target="../media/image23.wmf"/><Relationship Id="rId4" Type="http://schemas.openxmlformats.org/officeDocument/2006/relationships/oleObject" Target="../embeddings/oleObject7.bin"/><Relationship Id="rId9" Type="http://schemas.openxmlformats.org/officeDocument/2006/relationships/image" Target="../media/image18.wmf"/><Relationship Id="rId14" Type="http://schemas.openxmlformats.org/officeDocument/2006/relationships/oleObject" Target="../embeddings/oleObject12.bin"/><Relationship Id="rId22" Type="http://schemas.openxmlformats.org/officeDocument/2006/relationships/oleObject" Target="../embeddings/oleObject16.bin"/><Relationship Id="rId27" Type="http://schemas.openxmlformats.org/officeDocument/2006/relationships/image" Target="../media/image27.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9.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1.wmf"/><Relationship Id="rId11" Type="http://schemas.openxmlformats.org/officeDocument/2006/relationships/image" Target="../media/image34.png"/><Relationship Id="rId5" Type="http://schemas.openxmlformats.org/officeDocument/2006/relationships/oleObject" Target="../embeddings/oleObject22.bin"/><Relationship Id="rId10" Type="http://schemas.openxmlformats.org/officeDocument/2006/relationships/image" Target="../media/image33.wmf"/><Relationship Id="rId4" Type="http://schemas.openxmlformats.org/officeDocument/2006/relationships/image" Target="../media/image30.wmf"/><Relationship Id="rId9" Type="http://schemas.openxmlformats.org/officeDocument/2006/relationships/oleObject" Target="../embeddings/oleObject24.bin"/></Relationships>
</file>

<file path=ppt/slides/_rels/slide14.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oleObject" Target="../embeddings/oleObject30.bin"/><Relationship Id="rId18" Type="http://schemas.openxmlformats.org/officeDocument/2006/relationships/image" Target="../media/image42.wmf"/><Relationship Id="rId26" Type="http://schemas.openxmlformats.org/officeDocument/2006/relationships/oleObject" Target="../embeddings/oleObject37.bin"/><Relationship Id="rId3" Type="http://schemas.openxmlformats.org/officeDocument/2006/relationships/oleObject" Target="../embeddings/oleObject25.bin"/><Relationship Id="rId21" Type="http://schemas.openxmlformats.org/officeDocument/2006/relationships/oleObject" Target="../embeddings/oleObject34.bin"/><Relationship Id="rId7" Type="http://schemas.openxmlformats.org/officeDocument/2006/relationships/oleObject" Target="../embeddings/oleObject27.bin"/><Relationship Id="rId12" Type="http://schemas.openxmlformats.org/officeDocument/2006/relationships/image" Target="../media/image39.wmf"/><Relationship Id="rId17" Type="http://schemas.openxmlformats.org/officeDocument/2006/relationships/oleObject" Target="../embeddings/oleObject32.bin"/><Relationship Id="rId25" Type="http://schemas.openxmlformats.org/officeDocument/2006/relationships/image" Target="../media/image45.wmf"/><Relationship Id="rId2" Type="http://schemas.openxmlformats.org/officeDocument/2006/relationships/slideLayout" Target="../slideLayouts/slideLayout2.xml"/><Relationship Id="rId16" Type="http://schemas.openxmlformats.org/officeDocument/2006/relationships/image" Target="../media/image41.wmf"/><Relationship Id="rId20" Type="http://schemas.openxmlformats.org/officeDocument/2006/relationships/image" Target="../media/image43.wmf"/><Relationship Id="rId1" Type="http://schemas.openxmlformats.org/officeDocument/2006/relationships/vmlDrawing" Target="../drawings/vmlDrawing6.vml"/><Relationship Id="rId6" Type="http://schemas.openxmlformats.org/officeDocument/2006/relationships/image" Target="../media/image36.wmf"/><Relationship Id="rId11" Type="http://schemas.openxmlformats.org/officeDocument/2006/relationships/oleObject" Target="../embeddings/oleObject29.bin"/><Relationship Id="rId24" Type="http://schemas.openxmlformats.org/officeDocument/2006/relationships/oleObject" Target="../embeddings/oleObject36.bin"/><Relationship Id="rId5" Type="http://schemas.openxmlformats.org/officeDocument/2006/relationships/oleObject" Target="../embeddings/oleObject26.bin"/><Relationship Id="rId15" Type="http://schemas.openxmlformats.org/officeDocument/2006/relationships/oleObject" Target="../embeddings/oleObject31.bin"/><Relationship Id="rId23" Type="http://schemas.openxmlformats.org/officeDocument/2006/relationships/image" Target="../media/image44.wmf"/><Relationship Id="rId10" Type="http://schemas.openxmlformats.org/officeDocument/2006/relationships/image" Target="../media/image38.wmf"/><Relationship Id="rId19" Type="http://schemas.openxmlformats.org/officeDocument/2006/relationships/oleObject" Target="../embeddings/oleObject33.bin"/><Relationship Id="rId4" Type="http://schemas.openxmlformats.org/officeDocument/2006/relationships/image" Target="../media/image35.wmf"/><Relationship Id="rId9" Type="http://schemas.openxmlformats.org/officeDocument/2006/relationships/oleObject" Target="../embeddings/oleObject28.bin"/><Relationship Id="rId14" Type="http://schemas.openxmlformats.org/officeDocument/2006/relationships/image" Target="../media/image40.wmf"/><Relationship Id="rId22" Type="http://schemas.openxmlformats.org/officeDocument/2006/relationships/oleObject" Target="../embeddings/oleObject35.bin"/><Relationship Id="rId27" Type="http://schemas.openxmlformats.org/officeDocument/2006/relationships/image" Target="../media/image46.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1.wmf"/><Relationship Id="rId13" Type="http://schemas.openxmlformats.org/officeDocument/2006/relationships/oleObject" Target="../embeddings/oleObject43.bin"/><Relationship Id="rId18" Type="http://schemas.openxmlformats.org/officeDocument/2006/relationships/image" Target="../media/image56.wmf"/><Relationship Id="rId3" Type="http://schemas.openxmlformats.org/officeDocument/2006/relationships/oleObject" Target="../embeddings/oleObject38.bin"/><Relationship Id="rId21" Type="http://schemas.openxmlformats.org/officeDocument/2006/relationships/oleObject" Target="../embeddings/oleObject47.bin"/><Relationship Id="rId7" Type="http://schemas.openxmlformats.org/officeDocument/2006/relationships/oleObject" Target="../embeddings/oleObject40.bin"/><Relationship Id="rId12" Type="http://schemas.openxmlformats.org/officeDocument/2006/relationships/image" Target="../media/image53.wmf"/><Relationship Id="rId17" Type="http://schemas.openxmlformats.org/officeDocument/2006/relationships/oleObject" Target="../embeddings/oleObject45.bin"/><Relationship Id="rId2" Type="http://schemas.openxmlformats.org/officeDocument/2006/relationships/slideLayout" Target="../slideLayouts/slideLayout2.xml"/><Relationship Id="rId16" Type="http://schemas.openxmlformats.org/officeDocument/2006/relationships/image" Target="../media/image55.wmf"/><Relationship Id="rId20" Type="http://schemas.openxmlformats.org/officeDocument/2006/relationships/image" Target="../media/image57.wmf"/><Relationship Id="rId1" Type="http://schemas.openxmlformats.org/officeDocument/2006/relationships/vmlDrawing" Target="../drawings/vmlDrawing7.vml"/><Relationship Id="rId6" Type="http://schemas.openxmlformats.org/officeDocument/2006/relationships/image" Target="../media/image50.wmf"/><Relationship Id="rId11" Type="http://schemas.openxmlformats.org/officeDocument/2006/relationships/oleObject" Target="../embeddings/oleObject42.bin"/><Relationship Id="rId5" Type="http://schemas.openxmlformats.org/officeDocument/2006/relationships/oleObject" Target="../embeddings/oleObject39.bin"/><Relationship Id="rId15" Type="http://schemas.openxmlformats.org/officeDocument/2006/relationships/oleObject" Target="../embeddings/oleObject44.bin"/><Relationship Id="rId10" Type="http://schemas.openxmlformats.org/officeDocument/2006/relationships/image" Target="../media/image52.wmf"/><Relationship Id="rId19" Type="http://schemas.openxmlformats.org/officeDocument/2006/relationships/oleObject" Target="../embeddings/oleObject46.bin"/><Relationship Id="rId4" Type="http://schemas.openxmlformats.org/officeDocument/2006/relationships/image" Target="../media/image49.wmf"/><Relationship Id="rId9" Type="http://schemas.openxmlformats.org/officeDocument/2006/relationships/oleObject" Target="../embeddings/oleObject41.bin"/><Relationship Id="rId14" Type="http://schemas.openxmlformats.org/officeDocument/2006/relationships/image" Target="../media/image54.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59.png"/><Relationship Id="rId4" Type="http://schemas.openxmlformats.org/officeDocument/2006/relationships/image" Target="../media/image58.wmf"/></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4.wmf"/><Relationship Id="rId13" Type="http://schemas.openxmlformats.org/officeDocument/2006/relationships/image" Target="../media/image67.png"/><Relationship Id="rId3" Type="http://schemas.openxmlformats.org/officeDocument/2006/relationships/oleObject" Target="../embeddings/oleObject49.bin"/><Relationship Id="rId7" Type="http://schemas.openxmlformats.org/officeDocument/2006/relationships/oleObject" Target="../embeddings/oleObject51.bin"/><Relationship Id="rId12" Type="http://schemas.openxmlformats.org/officeDocument/2006/relationships/image" Target="../media/image66.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63.wmf"/><Relationship Id="rId11" Type="http://schemas.openxmlformats.org/officeDocument/2006/relationships/oleObject" Target="../embeddings/oleObject53.bin"/><Relationship Id="rId5" Type="http://schemas.openxmlformats.org/officeDocument/2006/relationships/oleObject" Target="../embeddings/oleObject50.bin"/><Relationship Id="rId10" Type="http://schemas.openxmlformats.org/officeDocument/2006/relationships/image" Target="../media/image65.wmf"/><Relationship Id="rId4" Type="http://schemas.openxmlformats.org/officeDocument/2006/relationships/image" Target="../media/image62.wmf"/><Relationship Id="rId9" Type="http://schemas.openxmlformats.org/officeDocument/2006/relationships/oleObject" Target="../embeddings/oleObject52.bin"/></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68.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72.wmf"/><Relationship Id="rId13" Type="http://schemas.openxmlformats.org/officeDocument/2006/relationships/oleObject" Target="../embeddings/oleObject60.bin"/><Relationship Id="rId3" Type="http://schemas.openxmlformats.org/officeDocument/2006/relationships/oleObject" Target="../embeddings/oleObject55.bin"/><Relationship Id="rId7" Type="http://schemas.openxmlformats.org/officeDocument/2006/relationships/oleObject" Target="../embeddings/oleObject57.bin"/><Relationship Id="rId12" Type="http://schemas.openxmlformats.org/officeDocument/2006/relationships/image" Target="../media/image74.wmf"/><Relationship Id="rId17" Type="http://schemas.openxmlformats.org/officeDocument/2006/relationships/oleObject" Target="../embeddings/oleObject62.bin"/><Relationship Id="rId2" Type="http://schemas.openxmlformats.org/officeDocument/2006/relationships/slideLayout" Target="../slideLayouts/slideLayout2.xml"/><Relationship Id="rId16" Type="http://schemas.openxmlformats.org/officeDocument/2006/relationships/image" Target="../media/image76.wmf"/><Relationship Id="rId1" Type="http://schemas.openxmlformats.org/officeDocument/2006/relationships/vmlDrawing" Target="../drawings/vmlDrawing11.vml"/><Relationship Id="rId6" Type="http://schemas.openxmlformats.org/officeDocument/2006/relationships/image" Target="../media/image71.wmf"/><Relationship Id="rId11" Type="http://schemas.openxmlformats.org/officeDocument/2006/relationships/oleObject" Target="../embeddings/oleObject59.bin"/><Relationship Id="rId5" Type="http://schemas.openxmlformats.org/officeDocument/2006/relationships/oleObject" Target="../embeddings/oleObject56.bin"/><Relationship Id="rId15" Type="http://schemas.openxmlformats.org/officeDocument/2006/relationships/oleObject" Target="../embeddings/oleObject61.bin"/><Relationship Id="rId10" Type="http://schemas.openxmlformats.org/officeDocument/2006/relationships/image" Target="../media/image73.wmf"/><Relationship Id="rId4" Type="http://schemas.openxmlformats.org/officeDocument/2006/relationships/image" Target="../media/image70.wmf"/><Relationship Id="rId9" Type="http://schemas.openxmlformats.org/officeDocument/2006/relationships/oleObject" Target="../embeddings/oleObject58.bin"/><Relationship Id="rId14" Type="http://schemas.openxmlformats.org/officeDocument/2006/relationships/image" Target="../media/image75.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79.wmf"/><Relationship Id="rId13" Type="http://schemas.openxmlformats.org/officeDocument/2006/relationships/oleObject" Target="../embeddings/oleObject68.bin"/><Relationship Id="rId18" Type="http://schemas.openxmlformats.org/officeDocument/2006/relationships/image" Target="../media/image84.wmf"/><Relationship Id="rId3" Type="http://schemas.openxmlformats.org/officeDocument/2006/relationships/oleObject" Target="../embeddings/oleObject63.bin"/><Relationship Id="rId21" Type="http://schemas.openxmlformats.org/officeDocument/2006/relationships/oleObject" Target="../embeddings/oleObject72.bin"/><Relationship Id="rId7" Type="http://schemas.openxmlformats.org/officeDocument/2006/relationships/oleObject" Target="../embeddings/oleObject65.bin"/><Relationship Id="rId12" Type="http://schemas.openxmlformats.org/officeDocument/2006/relationships/image" Target="../media/image81.wmf"/><Relationship Id="rId17" Type="http://schemas.openxmlformats.org/officeDocument/2006/relationships/oleObject" Target="../embeddings/oleObject70.bin"/><Relationship Id="rId2" Type="http://schemas.openxmlformats.org/officeDocument/2006/relationships/slideLayout" Target="../slideLayouts/slideLayout2.xml"/><Relationship Id="rId16" Type="http://schemas.openxmlformats.org/officeDocument/2006/relationships/image" Target="../media/image83.wmf"/><Relationship Id="rId20" Type="http://schemas.openxmlformats.org/officeDocument/2006/relationships/image" Target="../media/image85.wmf"/><Relationship Id="rId1" Type="http://schemas.openxmlformats.org/officeDocument/2006/relationships/vmlDrawing" Target="../drawings/vmlDrawing12.vml"/><Relationship Id="rId6" Type="http://schemas.openxmlformats.org/officeDocument/2006/relationships/image" Target="../media/image78.wmf"/><Relationship Id="rId11" Type="http://schemas.openxmlformats.org/officeDocument/2006/relationships/oleObject" Target="../embeddings/oleObject67.bin"/><Relationship Id="rId24" Type="http://schemas.openxmlformats.org/officeDocument/2006/relationships/image" Target="../media/image87.wmf"/><Relationship Id="rId5" Type="http://schemas.openxmlformats.org/officeDocument/2006/relationships/oleObject" Target="../embeddings/oleObject64.bin"/><Relationship Id="rId15" Type="http://schemas.openxmlformats.org/officeDocument/2006/relationships/oleObject" Target="../embeddings/oleObject69.bin"/><Relationship Id="rId23" Type="http://schemas.openxmlformats.org/officeDocument/2006/relationships/oleObject" Target="../embeddings/oleObject73.bin"/><Relationship Id="rId10" Type="http://schemas.openxmlformats.org/officeDocument/2006/relationships/image" Target="../media/image80.wmf"/><Relationship Id="rId19" Type="http://schemas.openxmlformats.org/officeDocument/2006/relationships/oleObject" Target="../embeddings/oleObject71.bin"/><Relationship Id="rId4" Type="http://schemas.openxmlformats.org/officeDocument/2006/relationships/image" Target="../media/image77.wmf"/><Relationship Id="rId9" Type="http://schemas.openxmlformats.org/officeDocument/2006/relationships/oleObject" Target="../embeddings/oleObject66.bin"/><Relationship Id="rId14" Type="http://schemas.openxmlformats.org/officeDocument/2006/relationships/image" Target="../media/image82.wmf"/><Relationship Id="rId22" Type="http://schemas.openxmlformats.org/officeDocument/2006/relationships/image" Target="../media/image86.wmf"/></Relationships>
</file>

<file path=ppt/slides/_rels/slide38.xml.rels><?xml version="1.0" encoding="UTF-8" standalone="yes"?>
<Relationships xmlns="http://schemas.openxmlformats.org/package/2006/relationships"><Relationship Id="rId8" Type="http://schemas.openxmlformats.org/officeDocument/2006/relationships/image" Target="../media/image90.wmf"/><Relationship Id="rId13" Type="http://schemas.openxmlformats.org/officeDocument/2006/relationships/image" Target="../media/image92.wmf"/><Relationship Id="rId18" Type="http://schemas.openxmlformats.org/officeDocument/2006/relationships/oleObject" Target="../embeddings/oleObject82.bin"/><Relationship Id="rId3" Type="http://schemas.openxmlformats.org/officeDocument/2006/relationships/oleObject" Target="../embeddings/oleObject74.bin"/><Relationship Id="rId7" Type="http://schemas.openxmlformats.org/officeDocument/2006/relationships/oleObject" Target="../embeddings/oleObject76.bin"/><Relationship Id="rId12" Type="http://schemas.openxmlformats.org/officeDocument/2006/relationships/oleObject" Target="../embeddings/oleObject79.bin"/><Relationship Id="rId17" Type="http://schemas.openxmlformats.org/officeDocument/2006/relationships/image" Target="../media/image94.wmf"/><Relationship Id="rId2" Type="http://schemas.openxmlformats.org/officeDocument/2006/relationships/slideLayout" Target="../slideLayouts/slideLayout2.xml"/><Relationship Id="rId16" Type="http://schemas.openxmlformats.org/officeDocument/2006/relationships/oleObject" Target="../embeddings/oleObject81.bin"/><Relationship Id="rId20" Type="http://schemas.openxmlformats.org/officeDocument/2006/relationships/image" Target="../media/image95.wmf"/><Relationship Id="rId1" Type="http://schemas.openxmlformats.org/officeDocument/2006/relationships/vmlDrawing" Target="../drawings/vmlDrawing13.vml"/><Relationship Id="rId6" Type="http://schemas.openxmlformats.org/officeDocument/2006/relationships/image" Target="../media/image89.wmf"/><Relationship Id="rId11" Type="http://schemas.openxmlformats.org/officeDocument/2006/relationships/image" Target="../media/image91.wmf"/><Relationship Id="rId5" Type="http://schemas.openxmlformats.org/officeDocument/2006/relationships/oleObject" Target="../embeddings/oleObject75.bin"/><Relationship Id="rId15" Type="http://schemas.openxmlformats.org/officeDocument/2006/relationships/image" Target="../media/image93.wmf"/><Relationship Id="rId10" Type="http://schemas.openxmlformats.org/officeDocument/2006/relationships/oleObject" Target="../embeddings/oleObject78.bin"/><Relationship Id="rId19" Type="http://schemas.openxmlformats.org/officeDocument/2006/relationships/oleObject" Target="../embeddings/oleObject83.bin"/><Relationship Id="rId4" Type="http://schemas.openxmlformats.org/officeDocument/2006/relationships/image" Target="../media/image88.wmf"/><Relationship Id="rId9" Type="http://schemas.openxmlformats.org/officeDocument/2006/relationships/oleObject" Target="../embeddings/oleObject77.bin"/><Relationship Id="rId14" Type="http://schemas.openxmlformats.org/officeDocument/2006/relationships/oleObject" Target="../embeddings/oleObject80.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image" Target="../media/image100.png"/><Relationship Id="rId7" Type="http://schemas.openxmlformats.org/officeDocument/2006/relationships/image" Target="../media/image97.wmf"/><Relationship Id="rId12" Type="http://schemas.openxmlformats.org/officeDocument/2006/relationships/image" Target="../media/image101.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85.bin"/><Relationship Id="rId11" Type="http://schemas.openxmlformats.org/officeDocument/2006/relationships/image" Target="../media/image99.wmf"/><Relationship Id="rId5" Type="http://schemas.openxmlformats.org/officeDocument/2006/relationships/image" Target="../media/image96.wmf"/><Relationship Id="rId10" Type="http://schemas.openxmlformats.org/officeDocument/2006/relationships/oleObject" Target="../embeddings/oleObject87.bin"/><Relationship Id="rId4" Type="http://schemas.openxmlformats.org/officeDocument/2006/relationships/oleObject" Target="../embeddings/oleObject84.bin"/><Relationship Id="rId9" Type="http://schemas.openxmlformats.org/officeDocument/2006/relationships/image" Target="../media/image98.wmf"/></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wmf"/><Relationship Id="rId13" Type="http://schemas.openxmlformats.org/officeDocument/2006/relationships/oleObject" Target="../embeddings/oleObject5.bin"/><Relationship Id="rId3" Type="http://schemas.openxmlformats.org/officeDocument/2006/relationships/slideLayout" Target="../slideLayouts/slideLayout2.xml"/><Relationship Id="rId7" Type="http://schemas.openxmlformats.org/officeDocument/2006/relationships/oleObject" Target="../embeddings/oleObject2.bin"/><Relationship Id="rId12" Type="http://schemas.openxmlformats.org/officeDocument/2006/relationships/image" Target="../media/image8.w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5.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7.wmf"/><Relationship Id="rId4" Type="http://schemas.openxmlformats.org/officeDocument/2006/relationships/image" Target="../media/image4.jpeg"/><Relationship Id="rId9" Type="http://schemas.openxmlformats.org/officeDocument/2006/relationships/oleObject" Target="../embeddings/oleObject3.bin"/><Relationship Id="rId14" Type="http://schemas.openxmlformats.org/officeDocument/2006/relationships/image" Target="../media/image9.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image" Target="../media/image11.png"/><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110158" y="1118058"/>
            <a:ext cx="4390181" cy="4454171"/>
            <a:chOff x="1295511" y="1384930"/>
            <a:chExt cx="4015043" cy="4073566"/>
          </a:xfrm>
        </p:grpSpPr>
        <p:sp>
          <p:nvSpPr>
            <p:cNvPr id="5" name="椭圆 4"/>
            <p:cNvSpPr/>
            <p:nvPr/>
          </p:nvSpPr>
          <p:spPr>
            <a:xfrm>
              <a:off x="2970313" y="264614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440438" y="302732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72764" y="314906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560697" y="298435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259614" y="308463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653075" y="336568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720748" y="359340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468319" y="347954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426571" y="368256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976353" y="379670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773336" y="3945762"/>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841008" y="366108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044025" y="343658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477941" y="365813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664130" y="386627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980868" y="402796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628047" y="350102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299630" y="329801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367302" y="289198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46212" y="323210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456457" y="298526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044025" y="298526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307671" y="288306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841007" y="287049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440872" y="266911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926122" y="241827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965677" y="191505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147983" y="207975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2291207" y="167387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2434430" y="158198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2635460" y="172520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2439135" y="195801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2635460" y="223267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791392" y="142789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3080592" y="165239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304023" y="1672572"/>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390462" y="189229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364357" y="138493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458047" y="1695362"/>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3234169" y="201530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3246912" y="230763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2970313" y="226466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2684998" y="268494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2320814" y="266081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169748" y="312758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3371905" y="332309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3592314" y="289602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364356" y="270643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981815" y="266911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914142" y="237248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62135" y="167257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912407" y="1793192"/>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4612348" y="207975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4523193" y="188846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4480227" y="248594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4437036" y="282430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4477093" y="291215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5086054" y="301869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5267588" y="319629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5199916" y="365953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5156949" y="3816652"/>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4477093" y="357192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4922569" y="418582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996899" y="404885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5199916" y="396832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5135466" y="436491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4658537" y="4377442"/>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4964440" y="461645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4523407" y="508272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4320175" y="480828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4226860" y="436491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4520059" y="415070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182950" y="411398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117159" y="451611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3738565" y="470230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3621597" y="459335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345302" y="436201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3526467" y="503800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2943458" y="541553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2405087" y="521431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2699264" y="511332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2383603" y="472366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2631021" y="476492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2269724" y="447314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2673988" y="424542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707097" y="426690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2086359" y="449463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1987159" y="493359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2698762" y="459497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3167854" y="457929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2923539" y="438077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2652504" y="386347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3383994" y="379516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3686856" y="431904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3740151" y="372311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4117159" y="351518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4483050" y="310766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4898116" y="323210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4701504" y="290185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3828018" y="2789612"/>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3849501" y="3867691"/>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2748330" y="4724668"/>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2248049" y="3710711"/>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1319473" y="3084423"/>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1816302" y="3107564"/>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1456361" y="4136756"/>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2391652" y="3950075"/>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3255652" y="4070926"/>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3126685" y="4933596"/>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a:off x="2194973" y="5033758"/>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p:nvPr/>
          </p:nvSpPr>
          <p:spPr>
            <a:xfrm>
              <a:off x="4679924" y="4722162"/>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4919598" y="3721055"/>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4008635" y="3048807"/>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3805102" y="3258451"/>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3527672" y="3098450"/>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4298596" y="2880278"/>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a:off x="5124549" y="2641885"/>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4051697" y="1624952"/>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3764925" y="1853109"/>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3105106" y="1470862"/>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3600017" y="1419775"/>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2684902" y="2393967"/>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2446739" y="2579782"/>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p:cNvSpPr/>
            <p:nvPr/>
          </p:nvSpPr>
          <p:spPr>
            <a:xfrm>
              <a:off x="2190950" y="3910753"/>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p:cNvSpPr/>
            <p:nvPr/>
          </p:nvSpPr>
          <p:spPr>
            <a:xfrm>
              <a:off x="2387629" y="4420408"/>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1520907" y="4449605"/>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1295511" y="3766083"/>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2444776" y="3170146"/>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2129325" y="2509665"/>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2171430" y="2268966"/>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2771026" y="2075639"/>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3436318" y="2368366"/>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3483404" y="2581608"/>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3892563" y="2147585"/>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3970325" y="1955418"/>
              <a:ext cx="81373" cy="81372"/>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4430007" y="2171128"/>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4382922" y="2372484"/>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5003133" y="3107660"/>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4876671" y="3492234"/>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4718720" y="3337909"/>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p:cNvSpPr/>
            <p:nvPr/>
          </p:nvSpPr>
          <p:spPr>
            <a:xfrm>
              <a:off x="4204433" y="3229169"/>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a:off x="3641613" y="3446335"/>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a:off x="4052964" y="3970764"/>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a:off x="3802265" y="4188709"/>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a:off x="4020323" y="5079791"/>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a:off x="2834454" y="4904516"/>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a:off x="3023576" y="5107553"/>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a:off x="3691717" y="4036199"/>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p:cNvSpPr/>
            <p:nvPr/>
          </p:nvSpPr>
          <p:spPr>
            <a:xfrm>
              <a:off x="2585123" y="4064133"/>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p:cNvSpPr/>
            <p:nvPr/>
          </p:nvSpPr>
          <p:spPr>
            <a:xfrm>
              <a:off x="1300970" y="3966854"/>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p:cNvSpPr/>
            <p:nvPr/>
          </p:nvSpPr>
          <p:spPr>
            <a:xfrm>
              <a:off x="2772213" y="3032167"/>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a:off x="1484061" y="3345355"/>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a:off x="2940526" y="2525824"/>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3846665" y="2548773"/>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5101600" y="2809724"/>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0" name="直接连接符 159"/>
            <p:cNvCxnSpPr>
              <a:stCxn id="73" idx="7"/>
              <a:endCxn id="115" idx="4"/>
            </p:cNvCxnSpPr>
            <p:nvPr/>
          </p:nvCxnSpPr>
          <p:spPr>
            <a:xfrm flipV="1">
              <a:off x="4560081" y="4808286"/>
              <a:ext cx="162905" cy="280730"/>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a:endCxn id="74" idx="1"/>
            </p:cNvCxnSpPr>
            <p:nvPr/>
          </p:nvCxnSpPr>
          <p:spPr>
            <a:xfrm>
              <a:off x="4248342" y="4407877"/>
              <a:ext cx="78125" cy="40670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75" idx="5"/>
              <a:endCxn id="115" idx="1"/>
            </p:cNvCxnSpPr>
            <p:nvPr/>
          </p:nvCxnSpPr>
          <p:spPr>
            <a:xfrm>
              <a:off x="4263534" y="4401584"/>
              <a:ext cx="429003" cy="33319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75" idx="7"/>
              <a:endCxn id="76" idx="2"/>
            </p:cNvCxnSpPr>
            <p:nvPr/>
          </p:nvCxnSpPr>
          <p:spPr>
            <a:xfrm flipV="1">
              <a:off x="4263534" y="4172186"/>
              <a:ext cx="256525" cy="199015"/>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a:stCxn id="71" idx="6"/>
              <a:endCxn id="70" idx="6"/>
            </p:cNvCxnSpPr>
            <p:nvPr/>
          </p:nvCxnSpPr>
          <p:spPr>
            <a:xfrm flipV="1">
              <a:off x="4701504" y="4386394"/>
              <a:ext cx="476928" cy="1253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69" idx="4"/>
              <a:endCxn id="70" idx="7"/>
            </p:cNvCxnSpPr>
            <p:nvPr/>
          </p:nvCxnSpPr>
          <p:spPr>
            <a:xfrm flipH="1">
              <a:off x="5172140" y="4011287"/>
              <a:ext cx="49259" cy="359915"/>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16" idx="4"/>
              <a:endCxn id="67" idx="0"/>
            </p:cNvCxnSpPr>
            <p:nvPr/>
          </p:nvCxnSpPr>
          <p:spPr>
            <a:xfrm flipH="1">
              <a:off x="4944053" y="3807179"/>
              <a:ext cx="18608" cy="37864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a:endCxn id="116" idx="2"/>
            </p:cNvCxnSpPr>
            <p:nvPr/>
          </p:nvCxnSpPr>
          <p:spPr>
            <a:xfrm>
              <a:off x="4520059" y="3593409"/>
              <a:ext cx="399540" cy="170709"/>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stCxn id="116" idx="6"/>
              <a:endCxn id="64" idx="2"/>
            </p:cNvCxnSpPr>
            <p:nvPr/>
          </p:nvCxnSpPr>
          <p:spPr>
            <a:xfrm flipV="1">
              <a:off x="5005722" y="3681021"/>
              <a:ext cx="194193" cy="8309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16" idx="7"/>
              <a:endCxn id="63" idx="3"/>
            </p:cNvCxnSpPr>
            <p:nvPr/>
          </p:nvCxnSpPr>
          <p:spPr>
            <a:xfrm flipV="1">
              <a:off x="4993110" y="3232964"/>
              <a:ext cx="280770" cy="50070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a:stCxn id="103" idx="4"/>
            </p:cNvCxnSpPr>
            <p:nvPr/>
          </p:nvCxnSpPr>
          <p:spPr>
            <a:xfrm>
              <a:off x="4722987" y="2944823"/>
              <a:ext cx="175129" cy="28434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stCxn id="103" idx="7"/>
              <a:endCxn id="121" idx="3"/>
            </p:cNvCxnSpPr>
            <p:nvPr/>
          </p:nvCxnSpPr>
          <p:spPr>
            <a:xfrm flipV="1">
              <a:off x="4738178" y="2715396"/>
              <a:ext cx="398984" cy="192752"/>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22" idx="4"/>
            </p:cNvCxnSpPr>
            <p:nvPr/>
          </p:nvCxnSpPr>
          <p:spPr>
            <a:xfrm>
              <a:off x="4094759" y="1711076"/>
              <a:ext cx="175067" cy="99270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sp>
          <p:nvSpPr>
            <p:cNvPr id="173" name="椭圆 172"/>
            <p:cNvSpPr/>
            <p:nvPr/>
          </p:nvSpPr>
          <p:spPr>
            <a:xfrm>
              <a:off x="4255630" y="268229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4" name="直接连接符 173"/>
            <p:cNvCxnSpPr>
              <a:stCxn id="173" idx="7"/>
              <a:endCxn id="59" idx="3"/>
            </p:cNvCxnSpPr>
            <p:nvPr/>
          </p:nvCxnSpPr>
          <p:spPr>
            <a:xfrm flipV="1">
              <a:off x="4292304" y="2522621"/>
              <a:ext cx="194215" cy="16596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a:stCxn id="122" idx="5"/>
              <a:endCxn id="57" idx="1"/>
            </p:cNvCxnSpPr>
            <p:nvPr/>
          </p:nvCxnSpPr>
          <p:spPr>
            <a:xfrm>
              <a:off x="4125209" y="1698463"/>
              <a:ext cx="493431" cy="38758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a:stCxn id="123" idx="4"/>
              <a:endCxn id="51" idx="7"/>
            </p:cNvCxnSpPr>
            <p:nvPr/>
          </p:nvCxnSpPr>
          <p:spPr>
            <a:xfrm flipH="1">
              <a:off x="3628988" y="1939233"/>
              <a:ext cx="178999" cy="963085"/>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52" idx="5"/>
              <a:endCxn id="51" idx="2"/>
            </p:cNvCxnSpPr>
            <p:nvPr/>
          </p:nvCxnSpPr>
          <p:spPr>
            <a:xfrm>
              <a:off x="3401030" y="2743104"/>
              <a:ext cx="191284" cy="174405"/>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stCxn id="45" idx="7"/>
            </p:cNvCxnSpPr>
            <p:nvPr/>
          </p:nvCxnSpPr>
          <p:spPr>
            <a:xfrm flipV="1">
              <a:off x="3283586" y="1909944"/>
              <a:ext cx="497945" cy="40398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a:stCxn id="41" idx="6"/>
              <a:endCxn id="123" idx="1"/>
            </p:cNvCxnSpPr>
            <p:nvPr/>
          </p:nvCxnSpPr>
          <p:spPr>
            <a:xfrm flipV="1">
              <a:off x="3433429" y="1865722"/>
              <a:ext cx="344109" cy="48059"/>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a:stCxn id="43" idx="7"/>
              <a:endCxn id="125" idx="3"/>
            </p:cNvCxnSpPr>
            <p:nvPr/>
          </p:nvCxnSpPr>
          <p:spPr>
            <a:xfrm flipV="1">
              <a:off x="3494722" y="1493286"/>
              <a:ext cx="117909" cy="20836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stCxn id="42" idx="6"/>
              <a:endCxn id="125" idx="1"/>
            </p:cNvCxnSpPr>
            <p:nvPr/>
          </p:nvCxnSpPr>
          <p:spPr>
            <a:xfrm>
              <a:off x="3407323" y="1406414"/>
              <a:ext cx="205307" cy="2597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a:stCxn id="38" idx="3"/>
              <a:endCxn id="35" idx="7"/>
            </p:cNvCxnSpPr>
            <p:nvPr/>
          </p:nvCxnSpPr>
          <p:spPr>
            <a:xfrm flipH="1">
              <a:off x="2672134" y="1464570"/>
              <a:ext cx="125549" cy="26693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a:stCxn id="34" idx="5"/>
              <a:endCxn id="35" idx="1"/>
            </p:cNvCxnSpPr>
            <p:nvPr/>
          </p:nvCxnSpPr>
          <p:spPr>
            <a:xfrm>
              <a:off x="2471104" y="1618660"/>
              <a:ext cx="170648" cy="11284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a:endCxn id="39" idx="3"/>
            </p:cNvCxnSpPr>
            <p:nvPr/>
          </p:nvCxnSpPr>
          <p:spPr>
            <a:xfrm flipV="1">
              <a:off x="2678426" y="1689070"/>
              <a:ext cx="408457" cy="4925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a:stCxn id="31" idx="6"/>
              <a:endCxn id="35" idx="2"/>
            </p:cNvCxnSpPr>
            <p:nvPr/>
          </p:nvCxnSpPr>
          <p:spPr>
            <a:xfrm flipV="1">
              <a:off x="2008643" y="1746693"/>
              <a:ext cx="626817" cy="189842"/>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a:stCxn id="31" idx="7"/>
              <a:endCxn id="33" idx="2"/>
            </p:cNvCxnSpPr>
            <p:nvPr/>
          </p:nvCxnSpPr>
          <p:spPr>
            <a:xfrm flipV="1">
              <a:off x="2002351" y="1695363"/>
              <a:ext cx="288856" cy="22598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a:stCxn id="35" idx="4"/>
              <a:endCxn id="36" idx="7"/>
            </p:cNvCxnSpPr>
            <p:nvPr/>
          </p:nvCxnSpPr>
          <p:spPr>
            <a:xfrm flipH="1">
              <a:off x="2475810" y="1768176"/>
              <a:ext cx="181134" cy="19613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a:endCxn id="37" idx="0"/>
            </p:cNvCxnSpPr>
            <p:nvPr/>
          </p:nvCxnSpPr>
          <p:spPr>
            <a:xfrm>
              <a:off x="2656944" y="1768176"/>
              <a:ext cx="0" cy="464503"/>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a:stCxn id="44" idx="4"/>
              <a:endCxn id="45" idx="0"/>
            </p:cNvCxnSpPr>
            <p:nvPr/>
          </p:nvCxnSpPr>
          <p:spPr>
            <a:xfrm>
              <a:off x="3255653" y="2058274"/>
              <a:ext cx="12743" cy="24936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sp>
          <p:nvSpPr>
            <p:cNvPr id="190" name="椭圆 189"/>
            <p:cNvSpPr/>
            <p:nvPr/>
          </p:nvSpPr>
          <p:spPr>
            <a:xfrm>
              <a:off x="2328031" y="243702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1" name="直接连接符 190"/>
            <p:cNvCxnSpPr>
              <a:stCxn id="190" idx="7"/>
              <a:endCxn id="37" idx="3"/>
            </p:cNvCxnSpPr>
            <p:nvPr/>
          </p:nvCxnSpPr>
          <p:spPr>
            <a:xfrm flipV="1">
              <a:off x="2364705" y="2269353"/>
              <a:ext cx="277047" cy="17396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endCxn id="45" idx="2"/>
            </p:cNvCxnSpPr>
            <p:nvPr/>
          </p:nvCxnSpPr>
          <p:spPr>
            <a:xfrm>
              <a:off x="3013279" y="2286152"/>
              <a:ext cx="233632" cy="42967"/>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a:stCxn id="45" idx="4"/>
              <a:endCxn id="49" idx="0"/>
            </p:cNvCxnSpPr>
            <p:nvPr/>
          </p:nvCxnSpPr>
          <p:spPr>
            <a:xfrm flipH="1">
              <a:off x="3191231" y="2350602"/>
              <a:ext cx="77164" cy="776979"/>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a:stCxn id="47" idx="5"/>
              <a:endCxn id="49" idx="1"/>
            </p:cNvCxnSpPr>
            <p:nvPr/>
          </p:nvCxnSpPr>
          <p:spPr>
            <a:xfrm>
              <a:off x="2721672" y="2721622"/>
              <a:ext cx="454367" cy="41225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28" idx="4"/>
              <a:endCxn id="109" idx="0"/>
            </p:cNvCxnSpPr>
            <p:nvPr/>
          </p:nvCxnSpPr>
          <p:spPr>
            <a:xfrm flipH="1">
              <a:off x="1859364" y="2913462"/>
              <a:ext cx="3127" cy="194102"/>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a:stCxn id="29" idx="5"/>
              <a:endCxn id="109" idx="1"/>
            </p:cNvCxnSpPr>
            <p:nvPr/>
          </p:nvCxnSpPr>
          <p:spPr>
            <a:xfrm>
              <a:off x="1477546" y="2705784"/>
              <a:ext cx="351369" cy="414393"/>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a:stCxn id="25" idx="5"/>
              <a:endCxn id="24" idx="2"/>
            </p:cNvCxnSpPr>
            <p:nvPr/>
          </p:nvCxnSpPr>
          <p:spPr>
            <a:xfrm>
              <a:off x="1493132" y="3021941"/>
              <a:ext cx="153080" cy="23164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a:stCxn id="24" idx="6"/>
              <a:endCxn id="109" idx="2"/>
            </p:cNvCxnSpPr>
            <p:nvPr/>
          </p:nvCxnSpPr>
          <p:spPr>
            <a:xfrm flipV="1">
              <a:off x="1689178" y="3150626"/>
              <a:ext cx="127124" cy="10295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a:stCxn id="21" idx="7"/>
              <a:endCxn id="109" idx="3"/>
            </p:cNvCxnSpPr>
            <p:nvPr/>
          </p:nvCxnSpPr>
          <p:spPr>
            <a:xfrm flipV="1">
              <a:off x="1664721" y="3181076"/>
              <a:ext cx="164194" cy="32624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a:stCxn id="109" idx="4"/>
              <a:endCxn id="14" idx="0"/>
            </p:cNvCxnSpPr>
            <p:nvPr/>
          </p:nvCxnSpPr>
          <p:spPr>
            <a:xfrm>
              <a:off x="1859364" y="3193688"/>
              <a:ext cx="138472" cy="603015"/>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a:endCxn id="27" idx="2"/>
            </p:cNvCxnSpPr>
            <p:nvPr/>
          </p:nvCxnSpPr>
          <p:spPr>
            <a:xfrm>
              <a:off x="1883974" y="2891980"/>
              <a:ext cx="423697" cy="1256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a:stCxn id="30" idx="5"/>
              <a:endCxn id="27" idx="1"/>
            </p:cNvCxnSpPr>
            <p:nvPr/>
          </p:nvCxnSpPr>
          <p:spPr>
            <a:xfrm>
              <a:off x="1962796" y="2454948"/>
              <a:ext cx="351167" cy="43440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a:stCxn id="31" idx="4"/>
            </p:cNvCxnSpPr>
            <p:nvPr/>
          </p:nvCxnSpPr>
          <p:spPr>
            <a:xfrm flipH="1">
              <a:off x="1947605" y="1958017"/>
              <a:ext cx="39556" cy="457433"/>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a:stCxn id="31" idx="5"/>
              <a:endCxn id="32" idx="1"/>
            </p:cNvCxnSpPr>
            <p:nvPr/>
          </p:nvCxnSpPr>
          <p:spPr>
            <a:xfrm>
              <a:off x="2002351" y="1951726"/>
              <a:ext cx="151924" cy="13432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a:stCxn id="109" idx="5"/>
              <a:endCxn id="10" idx="2"/>
            </p:cNvCxnSpPr>
            <p:nvPr/>
          </p:nvCxnSpPr>
          <p:spPr>
            <a:xfrm>
              <a:off x="1889813" y="3181076"/>
              <a:ext cx="763262" cy="20609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109" idx="5"/>
              <a:endCxn id="17" idx="0"/>
            </p:cNvCxnSpPr>
            <p:nvPr/>
          </p:nvCxnSpPr>
          <p:spPr>
            <a:xfrm>
              <a:off x="1889813" y="3181076"/>
              <a:ext cx="175695" cy="255505"/>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stCxn id="22" idx="4"/>
              <a:endCxn id="110" idx="1"/>
            </p:cNvCxnSpPr>
            <p:nvPr/>
          </p:nvCxnSpPr>
          <p:spPr>
            <a:xfrm>
              <a:off x="1321114" y="3340980"/>
              <a:ext cx="147861" cy="808390"/>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stCxn id="18" idx="4"/>
              <a:endCxn id="110" idx="0"/>
            </p:cNvCxnSpPr>
            <p:nvPr/>
          </p:nvCxnSpPr>
          <p:spPr>
            <a:xfrm flipH="1">
              <a:off x="1499423" y="3701104"/>
              <a:ext cx="1" cy="435652"/>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19" idx="3"/>
              <a:endCxn id="110" idx="7"/>
            </p:cNvCxnSpPr>
            <p:nvPr/>
          </p:nvCxnSpPr>
          <p:spPr>
            <a:xfrm flipH="1">
              <a:off x="1529873" y="3902946"/>
              <a:ext cx="140549" cy="24642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a:stCxn id="110" idx="6"/>
              <a:endCxn id="20" idx="3"/>
            </p:cNvCxnSpPr>
            <p:nvPr/>
          </p:nvCxnSpPr>
          <p:spPr>
            <a:xfrm flipV="1">
              <a:off x="1542485" y="4064634"/>
              <a:ext cx="444674" cy="11518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110" idx="5"/>
              <a:endCxn id="90" idx="2"/>
            </p:cNvCxnSpPr>
            <p:nvPr/>
          </p:nvCxnSpPr>
          <p:spPr>
            <a:xfrm>
              <a:off x="1529873" y="4210268"/>
              <a:ext cx="177224" cy="7812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a:stCxn id="91" idx="4"/>
              <a:endCxn id="114" idx="0"/>
            </p:cNvCxnSpPr>
            <p:nvPr/>
          </p:nvCxnSpPr>
          <p:spPr>
            <a:xfrm>
              <a:off x="2107842" y="4537597"/>
              <a:ext cx="130193" cy="49616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stCxn id="88" idx="5"/>
              <a:endCxn id="86" idx="0"/>
            </p:cNvCxnSpPr>
            <p:nvPr/>
          </p:nvCxnSpPr>
          <p:spPr>
            <a:xfrm>
              <a:off x="2306398" y="4509822"/>
              <a:ext cx="98689" cy="21383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86" idx="7"/>
              <a:endCxn id="89" idx="3"/>
            </p:cNvCxnSpPr>
            <p:nvPr/>
          </p:nvCxnSpPr>
          <p:spPr>
            <a:xfrm flipV="1">
              <a:off x="2420278" y="4282099"/>
              <a:ext cx="260002" cy="447853"/>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86" idx="6"/>
              <a:endCxn id="87" idx="2"/>
            </p:cNvCxnSpPr>
            <p:nvPr/>
          </p:nvCxnSpPr>
          <p:spPr>
            <a:xfrm>
              <a:off x="2426570" y="4745144"/>
              <a:ext cx="204452" cy="41260"/>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endCxn id="84" idx="0"/>
            </p:cNvCxnSpPr>
            <p:nvPr/>
          </p:nvCxnSpPr>
          <p:spPr>
            <a:xfrm>
              <a:off x="2411171" y="4767730"/>
              <a:ext cx="15399" cy="446589"/>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86" idx="5"/>
              <a:endCxn id="85" idx="1"/>
            </p:cNvCxnSpPr>
            <p:nvPr/>
          </p:nvCxnSpPr>
          <p:spPr>
            <a:xfrm>
              <a:off x="2420278" y="4760335"/>
              <a:ext cx="285278" cy="359280"/>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84" idx="6"/>
              <a:endCxn id="83" idx="2"/>
            </p:cNvCxnSpPr>
            <p:nvPr/>
          </p:nvCxnSpPr>
          <p:spPr>
            <a:xfrm>
              <a:off x="2448053" y="5235803"/>
              <a:ext cx="495405" cy="20121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a:stCxn id="93" idx="6"/>
              <a:endCxn id="94" idx="2"/>
            </p:cNvCxnSpPr>
            <p:nvPr/>
          </p:nvCxnSpPr>
          <p:spPr>
            <a:xfrm flipV="1">
              <a:off x="2741728" y="4600777"/>
              <a:ext cx="426125" cy="1567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stCxn id="81" idx="5"/>
              <a:endCxn id="80" idx="1"/>
            </p:cNvCxnSpPr>
            <p:nvPr/>
          </p:nvCxnSpPr>
          <p:spPr>
            <a:xfrm>
              <a:off x="3381976" y="4398686"/>
              <a:ext cx="245912" cy="20096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stCxn id="113" idx="7"/>
              <a:endCxn id="80" idx="3"/>
            </p:cNvCxnSpPr>
            <p:nvPr/>
          </p:nvCxnSpPr>
          <p:spPr>
            <a:xfrm flipV="1">
              <a:off x="3200197" y="4630030"/>
              <a:ext cx="427692" cy="316179"/>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a:stCxn id="80" idx="4"/>
              <a:endCxn id="82" idx="0"/>
            </p:cNvCxnSpPr>
            <p:nvPr/>
          </p:nvCxnSpPr>
          <p:spPr>
            <a:xfrm flipH="1">
              <a:off x="3547950" y="4636321"/>
              <a:ext cx="95130" cy="40168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sp>
          <p:nvSpPr>
            <p:cNvPr id="223" name="椭圆 222"/>
            <p:cNvSpPr/>
            <p:nvPr/>
          </p:nvSpPr>
          <p:spPr>
            <a:xfrm>
              <a:off x="2884189" y="3935296"/>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4" name="直接连接符 223"/>
            <p:cNvCxnSpPr>
              <a:stCxn id="96" idx="6"/>
              <a:endCxn id="223" idx="2"/>
            </p:cNvCxnSpPr>
            <p:nvPr/>
          </p:nvCxnSpPr>
          <p:spPr>
            <a:xfrm>
              <a:off x="2695470" y="3884954"/>
              <a:ext cx="188719" cy="9340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a:stCxn id="223" idx="4"/>
              <a:endCxn id="95" idx="0"/>
            </p:cNvCxnSpPr>
            <p:nvPr/>
          </p:nvCxnSpPr>
          <p:spPr>
            <a:xfrm>
              <a:off x="2927251" y="4021420"/>
              <a:ext cx="17771" cy="359350"/>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223" idx="6"/>
              <a:endCxn id="97" idx="2"/>
            </p:cNvCxnSpPr>
            <p:nvPr/>
          </p:nvCxnSpPr>
          <p:spPr>
            <a:xfrm flipV="1">
              <a:off x="2970313" y="3816652"/>
              <a:ext cx="413681" cy="16170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a:stCxn id="12" idx="5"/>
              <a:endCxn id="223" idx="1"/>
            </p:cNvCxnSpPr>
            <p:nvPr/>
          </p:nvCxnSpPr>
          <p:spPr>
            <a:xfrm>
              <a:off x="2504993" y="3516221"/>
              <a:ext cx="391809" cy="43168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a:stCxn id="50" idx="6"/>
              <a:endCxn id="118" idx="2"/>
            </p:cNvCxnSpPr>
            <p:nvPr/>
          </p:nvCxnSpPr>
          <p:spPr>
            <a:xfrm flipV="1">
              <a:off x="3414872" y="3301513"/>
              <a:ext cx="390230" cy="43063"/>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stCxn id="118" idx="4"/>
              <a:endCxn id="99" idx="7"/>
            </p:cNvCxnSpPr>
            <p:nvPr/>
          </p:nvCxnSpPr>
          <p:spPr>
            <a:xfrm flipH="1">
              <a:off x="3776825" y="3344575"/>
              <a:ext cx="71338" cy="38483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a:stCxn id="117" idx="4"/>
              <a:endCxn id="100" idx="0"/>
            </p:cNvCxnSpPr>
            <p:nvPr/>
          </p:nvCxnSpPr>
          <p:spPr>
            <a:xfrm>
              <a:off x="4051697" y="3134931"/>
              <a:ext cx="86945" cy="380252"/>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117" idx="6"/>
              <a:endCxn id="101" idx="3"/>
            </p:cNvCxnSpPr>
            <p:nvPr/>
          </p:nvCxnSpPr>
          <p:spPr>
            <a:xfrm>
              <a:off x="4094759" y="3091869"/>
              <a:ext cx="394582" cy="5246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sp>
          <p:nvSpPr>
            <p:cNvPr id="232" name="Freeform 34"/>
            <p:cNvSpPr>
              <a:spLocks noEditPoints="1"/>
            </p:cNvSpPr>
            <p:nvPr/>
          </p:nvSpPr>
          <p:spPr bwMode="auto">
            <a:xfrm>
              <a:off x="3867786" y="4631608"/>
              <a:ext cx="268544" cy="270037"/>
            </a:xfrm>
            <a:custGeom>
              <a:avLst/>
              <a:gdLst>
                <a:gd name="T0" fmla="*/ 180 w 199"/>
                <a:gd name="T1" fmla="*/ 80 h 199"/>
                <a:gd name="T2" fmla="*/ 118 w 199"/>
                <a:gd name="T3" fmla="*/ 19 h 199"/>
                <a:gd name="T4" fmla="*/ 137 w 199"/>
                <a:gd name="T5" fmla="*/ 0 h 199"/>
                <a:gd name="T6" fmla="*/ 199 w 199"/>
                <a:gd name="T7" fmla="*/ 62 h 199"/>
                <a:gd name="T8" fmla="*/ 180 w 199"/>
                <a:gd name="T9" fmla="*/ 80 h 199"/>
                <a:gd name="T10" fmla="*/ 162 w 199"/>
                <a:gd name="T11" fmla="*/ 98 h 199"/>
                <a:gd name="T12" fmla="*/ 160 w 199"/>
                <a:gd name="T13" fmla="*/ 99 h 199"/>
                <a:gd name="T14" fmla="*/ 149 w 199"/>
                <a:gd name="T15" fmla="*/ 99 h 199"/>
                <a:gd name="T16" fmla="*/ 137 w 199"/>
                <a:gd name="T17" fmla="*/ 99 h 199"/>
                <a:gd name="T18" fmla="*/ 124 w 199"/>
                <a:gd name="T19" fmla="*/ 149 h 199"/>
                <a:gd name="T20" fmla="*/ 25 w 199"/>
                <a:gd name="T21" fmla="*/ 199 h 199"/>
                <a:gd name="T22" fmla="*/ 13 w 199"/>
                <a:gd name="T23" fmla="*/ 199 h 199"/>
                <a:gd name="T24" fmla="*/ 52 w 199"/>
                <a:gd name="T25" fmla="*/ 159 h 199"/>
                <a:gd name="T26" fmla="*/ 62 w 199"/>
                <a:gd name="T27" fmla="*/ 161 h 199"/>
                <a:gd name="T28" fmla="*/ 87 w 199"/>
                <a:gd name="T29" fmla="*/ 137 h 199"/>
                <a:gd name="T30" fmla="*/ 62 w 199"/>
                <a:gd name="T31" fmla="*/ 112 h 199"/>
                <a:gd name="T32" fmla="*/ 37 w 199"/>
                <a:gd name="T33" fmla="*/ 137 h 199"/>
                <a:gd name="T34" fmla="*/ 40 w 199"/>
                <a:gd name="T35" fmla="*/ 147 h 199"/>
                <a:gd name="T36" fmla="*/ 0 w 199"/>
                <a:gd name="T37" fmla="*/ 186 h 199"/>
                <a:gd name="T38" fmla="*/ 0 w 199"/>
                <a:gd name="T39" fmla="*/ 174 h 199"/>
                <a:gd name="T40" fmla="*/ 50 w 199"/>
                <a:gd name="T41" fmla="*/ 75 h 199"/>
                <a:gd name="T42" fmla="*/ 100 w 199"/>
                <a:gd name="T43" fmla="*/ 62 h 199"/>
                <a:gd name="T44" fmla="*/ 100 w 199"/>
                <a:gd name="T45" fmla="*/ 50 h 199"/>
                <a:gd name="T46" fmla="*/ 100 w 199"/>
                <a:gd name="T47" fmla="*/ 38 h 199"/>
                <a:gd name="T48" fmla="*/ 100 w 199"/>
                <a:gd name="T49" fmla="*/ 37 h 199"/>
                <a:gd name="T50" fmla="*/ 106 w 199"/>
                <a:gd name="T51" fmla="*/ 31 h 199"/>
                <a:gd name="T52" fmla="*/ 167 w 199"/>
                <a:gd name="T53" fmla="*/ 93 h 199"/>
                <a:gd name="T54" fmla="*/ 162 w 199"/>
                <a:gd name="T55" fmla="*/ 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9">
                  <a:moveTo>
                    <a:pt x="180" y="80"/>
                  </a:moveTo>
                  <a:cubicBezTo>
                    <a:pt x="118" y="19"/>
                    <a:pt x="118" y="19"/>
                    <a:pt x="118" y="19"/>
                  </a:cubicBezTo>
                  <a:cubicBezTo>
                    <a:pt x="137" y="0"/>
                    <a:pt x="137" y="0"/>
                    <a:pt x="137" y="0"/>
                  </a:cubicBezTo>
                  <a:cubicBezTo>
                    <a:pt x="199" y="62"/>
                    <a:pt x="199" y="62"/>
                    <a:pt x="199" y="62"/>
                  </a:cubicBezTo>
                  <a:lnTo>
                    <a:pt x="180" y="80"/>
                  </a:lnTo>
                  <a:close/>
                  <a:moveTo>
                    <a:pt x="162" y="98"/>
                  </a:moveTo>
                  <a:cubicBezTo>
                    <a:pt x="161" y="99"/>
                    <a:pt x="161" y="99"/>
                    <a:pt x="160" y="99"/>
                  </a:cubicBezTo>
                  <a:cubicBezTo>
                    <a:pt x="149" y="99"/>
                    <a:pt x="149" y="99"/>
                    <a:pt x="149" y="99"/>
                  </a:cubicBezTo>
                  <a:cubicBezTo>
                    <a:pt x="137" y="99"/>
                    <a:pt x="137" y="99"/>
                    <a:pt x="137" y="99"/>
                  </a:cubicBezTo>
                  <a:cubicBezTo>
                    <a:pt x="124" y="149"/>
                    <a:pt x="124" y="149"/>
                    <a:pt x="124" y="149"/>
                  </a:cubicBezTo>
                  <a:cubicBezTo>
                    <a:pt x="25" y="199"/>
                    <a:pt x="25" y="199"/>
                    <a:pt x="25" y="199"/>
                  </a:cubicBezTo>
                  <a:cubicBezTo>
                    <a:pt x="13" y="199"/>
                    <a:pt x="13" y="199"/>
                    <a:pt x="13" y="199"/>
                  </a:cubicBezTo>
                  <a:cubicBezTo>
                    <a:pt x="52" y="159"/>
                    <a:pt x="52" y="159"/>
                    <a:pt x="52" y="159"/>
                  </a:cubicBezTo>
                  <a:cubicBezTo>
                    <a:pt x="55" y="161"/>
                    <a:pt x="59" y="161"/>
                    <a:pt x="62" y="161"/>
                  </a:cubicBezTo>
                  <a:cubicBezTo>
                    <a:pt x="76" y="161"/>
                    <a:pt x="87" y="150"/>
                    <a:pt x="87" y="137"/>
                  </a:cubicBezTo>
                  <a:cubicBezTo>
                    <a:pt x="87" y="123"/>
                    <a:pt x="76" y="112"/>
                    <a:pt x="62" y="112"/>
                  </a:cubicBezTo>
                  <a:cubicBezTo>
                    <a:pt x="49" y="112"/>
                    <a:pt x="37" y="123"/>
                    <a:pt x="37" y="137"/>
                  </a:cubicBezTo>
                  <a:cubicBezTo>
                    <a:pt x="37" y="140"/>
                    <a:pt x="38" y="144"/>
                    <a:pt x="40" y="147"/>
                  </a:cubicBezTo>
                  <a:cubicBezTo>
                    <a:pt x="0" y="186"/>
                    <a:pt x="0" y="186"/>
                    <a:pt x="0" y="186"/>
                  </a:cubicBezTo>
                  <a:cubicBezTo>
                    <a:pt x="0" y="174"/>
                    <a:pt x="0" y="174"/>
                    <a:pt x="0" y="174"/>
                  </a:cubicBezTo>
                  <a:cubicBezTo>
                    <a:pt x="50" y="75"/>
                    <a:pt x="50" y="75"/>
                    <a:pt x="50" y="75"/>
                  </a:cubicBezTo>
                  <a:cubicBezTo>
                    <a:pt x="100" y="62"/>
                    <a:pt x="100" y="62"/>
                    <a:pt x="100" y="62"/>
                  </a:cubicBezTo>
                  <a:cubicBezTo>
                    <a:pt x="100" y="50"/>
                    <a:pt x="100" y="50"/>
                    <a:pt x="100" y="50"/>
                  </a:cubicBezTo>
                  <a:cubicBezTo>
                    <a:pt x="100" y="38"/>
                    <a:pt x="100" y="38"/>
                    <a:pt x="100" y="38"/>
                  </a:cubicBezTo>
                  <a:cubicBezTo>
                    <a:pt x="100" y="37"/>
                    <a:pt x="100" y="37"/>
                    <a:pt x="100" y="37"/>
                  </a:cubicBezTo>
                  <a:cubicBezTo>
                    <a:pt x="106" y="31"/>
                    <a:pt x="106" y="31"/>
                    <a:pt x="106" y="31"/>
                  </a:cubicBezTo>
                  <a:cubicBezTo>
                    <a:pt x="167" y="93"/>
                    <a:pt x="167" y="93"/>
                    <a:pt x="167" y="93"/>
                  </a:cubicBezTo>
                  <a:lnTo>
                    <a:pt x="162" y="98"/>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33" name="Freeform 66"/>
            <p:cNvSpPr>
              <a:spLocks noEditPoints="1"/>
            </p:cNvSpPr>
            <p:nvPr/>
          </p:nvSpPr>
          <p:spPr bwMode="auto">
            <a:xfrm>
              <a:off x="2944495" y="3315893"/>
              <a:ext cx="270037" cy="237215"/>
            </a:xfrm>
            <a:custGeom>
              <a:avLst/>
              <a:gdLst>
                <a:gd name="T0" fmla="*/ 180 w 200"/>
                <a:gd name="T1" fmla="*/ 176 h 176"/>
                <a:gd name="T2" fmla="*/ 20 w 200"/>
                <a:gd name="T3" fmla="*/ 176 h 176"/>
                <a:gd name="T4" fmla="*/ 0 w 200"/>
                <a:gd name="T5" fmla="*/ 156 h 176"/>
                <a:gd name="T6" fmla="*/ 0 w 200"/>
                <a:gd name="T7" fmla="*/ 20 h 176"/>
                <a:gd name="T8" fmla="*/ 20 w 200"/>
                <a:gd name="T9" fmla="*/ 0 h 176"/>
                <a:gd name="T10" fmla="*/ 180 w 200"/>
                <a:gd name="T11" fmla="*/ 0 h 176"/>
                <a:gd name="T12" fmla="*/ 200 w 200"/>
                <a:gd name="T13" fmla="*/ 20 h 176"/>
                <a:gd name="T14" fmla="*/ 200 w 200"/>
                <a:gd name="T15" fmla="*/ 156 h 176"/>
                <a:gd name="T16" fmla="*/ 180 w 200"/>
                <a:gd name="T17" fmla="*/ 176 h 176"/>
                <a:gd name="T18" fmla="*/ 36 w 200"/>
                <a:gd name="T19" fmla="*/ 160 h 176"/>
                <a:gd name="T20" fmla="*/ 164 w 200"/>
                <a:gd name="T21" fmla="*/ 160 h 176"/>
                <a:gd name="T22" fmla="*/ 182 w 200"/>
                <a:gd name="T23" fmla="*/ 147 h 176"/>
                <a:gd name="T24" fmla="*/ 131 w 200"/>
                <a:gd name="T25" fmla="*/ 103 h 176"/>
                <a:gd name="T26" fmla="*/ 100 w 200"/>
                <a:gd name="T27" fmla="*/ 129 h 176"/>
                <a:gd name="T28" fmla="*/ 69 w 200"/>
                <a:gd name="T29" fmla="*/ 103 h 176"/>
                <a:gd name="T30" fmla="*/ 18 w 200"/>
                <a:gd name="T31" fmla="*/ 148 h 176"/>
                <a:gd name="T32" fmla="*/ 36 w 200"/>
                <a:gd name="T33" fmla="*/ 160 h 176"/>
                <a:gd name="T34" fmla="*/ 145 w 200"/>
                <a:gd name="T35" fmla="*/ 90 h 176"/>
                <a:gd name="T36" fmla="*/ 184 w 200"/>
                <a:gd name="T37" fmla="*/ 125 h 176"/>
                <a:gd name="T38" fmla="*/ 184 w 200"/>
                <a:gd name="T39" fmla="*/ 56 h 176"/>
                <a:gd name="T40" fmla="*/ 145 w 200"/>
                <a:gd name="T41" fmla="*/ 90 h 176"/>
                <a:gd name="T42" fmla="*/ 55 w 200"/>
                <a:gd name="T43" fmla="*/ 90 h 176"/>
                <a:gd name="T44" fmla="*/ 16 w 200"/>
                <a:gd name="T45" fmla="*/ 55 h 176"/>
                <a:gd name="T46" fmla="*/ 16 w 200"/>
                <a:gd name="T47" fmla="*/ 126 h 176"/>
                <a:gd name="T48" fmla="*/ 55 w 200"/>
                <a:gd name="T49" fmla="*/ 90 h 176"/>
                <a:gd name="T50" fmla="*/ 164 w 200"/>
                <a:gd name="T51" fmla="*/ 16 h 176"/>
                <a:gd name="T52" fmla="*/ 36 w 200"/>
                <a:gd name="T53" fmla="*/ 16 h 176"/>
                <a:gd name="T54" fmla="*/ 16 w 200"/>
                <a:gd name="T55" fmla="*/ 31 h 176"/>
                <a:gd name="T56" fmla="*/ 100 w 200"/>
                <a:gd name="T57" fmla="*/ 106 h 176"/>
                <a:gd name="T58" fmla="*/ 183 w 200"/>
                <a:gd name="T59" fmla="*/ 33 h 176"/>
                <a:gd name="T60" fmla="*/ 164 w 200"/>
                <a:gd name="T61"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176">
                  <a:moveTo>
                    <a:pt x="180" y="176"/>
                  </a:moveTo>
                  <a:cubicBezTo>
                    <a:pt x="20" y="176"/>
                    <a:pt x="20" y="176"/>
                    <a:pt x="20" y="176"/>
                  </a:cubicBezTo>
                  <a:cubicBezTo>
                    <a:pt x="8" y="176"/>
                    <a:pt x="0" y="167"/>
                    <a:pt x="0" y="156"/>
                  </a:cubicBezTo>
                  <a:cubicBezTo>
                    <a:pt x="0" y="20"/>
                    <a:pt x="0" y="20"/>
                    <a:pt x="0" y="20"/>
                  </a:cubicBezTo>
                  <a:cubicBezTo>
                    <a:pt x="0" y="9"/>
                    <a:pt x="8" y="0"/>
                    <a:pt x="20" y="0"/>
                  </a:cubicBezTo>
                  <a:cubicBezTo>
                    <a:pt x="180" y="0"/>
                    <a:pt x="180" y="0"/>
                    <a:pt x="180" y="0"/>
                  </a:cubicBezTo>
                  <a:cubicBezTo>
                    <a:pt x="191" y="0"/>
                    <a:pt x="200" y="9"/>
                    <a:pt x="200" y="20"/>
                  </a:cubicBezTo>
                  <a:cubicBezTo>
                    <a:pt x="200" y="156"/>
                    <a:pt x="200" y="156"/>
                    <a:pt x="200" y="156"/>
                  </a:cubicBezTo>
                  <a:cubicBezTo>
                    <a:pt x="200" y="167"/>
                    <a:pt x="191" y="176"/>
                    <a:pt x="180" y="176"/>
                  </a:cubicBezTo>
                  <a:close/>
                  <a:moveTo>
                    <a:pt x="36" y="160"/>
                  </a:moveTo>
                  <a:cubicBezTo>
                    <a:pt x="164" y="160"/>
                    <a:pt x="164" y="160"/>
                    <a:pt x="164" y="160"/>
                  </a:cubicBezTo>
                  <a:cubicBezTo>
                    <a:pt x="172" y="160"/>
                    <a:pt x="179" y="154"/>
                    <a:pt x="182" y="147"/>
                  </a:cubicBezTo>
                  <a:cubicBezTo>
                    <a:pt x="131" y="103"/>
                    <a:pt x="131" y="103"/>
                    <a:pt x="131" y="103"/>
                  </a:cubicBezTo>
                  <a:cubicBezTo>
                    <a:pt x="100" y="129"/>
                    <a:pt x="100" y="129"/>
                    <a:pt x="100" y="129"/>
                  </a:cubicBezTo>
                  <a:cubicBezTo>
                    <a:pt x="69" y="103"/>
                    <a:pt x="69" y="103"/>
                    <a:pt x="69" y="103"/>
                  </a:cubicBezTo>
                  <a:cubicBezTo>
                    <a:pt x="18" y="148"/>
                    <a:pt x="18" y="148"/>
                    <a:pt x="18" y="148"/>
                  </a:cubicBezTo>
                  <a:cubicBezTo>
                    <a:pt x="21" y="155"/>
                    <a:pt x="28" y="160"/>
                    <a:pt x="36" y="160"/>
                  </a:cubicBezTo>
                  <a:close/>
                  <a:moveTo>
                    <a:pt x="145" y="90"/>
                  </a:moveTo>
                  <a:cubicBezTo>
                    <a:pt x="184" y="125"/>
                    <a:pt x="184" y="125"/>
                    <a:pt x="184" y="125"/>
                  </a:cubicBezTo>
                  <a:cubicBezTo>
                    <a:pt x="184" y="56"/>
                    <a:pt x="184" y="56"/>
                    <a:pt x="184" y="56"/>
                  </a:cubicBezTo>
                  <a:lnTo>
                    <a:pt x="145" y="90"/>
                  </a:lnTo>
                  <a:close/>
                  <a:moveTo>
                    <a:pt x="55" y="90"/>
                  </a:moveTo>
                  <a:cubicBezTo>
                    <a:pt x="16" y="55"/>
                    <a:pt x="16" y="55"/>
                    <a:pt x="16" y="55"/>
                  </a:cubicBezTo>
                  <a:cubicBezTo>
                    <a:pt x="16" y="126"/>
                    <a:pt x="16" y="126"/>
                    <a:pt x="16" y="126"/>
                  </a:cubicBezTo>
                  <a:lnTo>
                    <a:pt x="55" y="90"/>
                  </a:lnTo>
                  <a:close/>
                  <a:moveTo>
                    <a:pt x="164" y="16"/>
                  </a:moveTo>
                  <a:cubicBezTo>
                    <a:pt x="36" y="16"/>
                    <a:pt x="36" y="16"/>
                    <a:pt x="36" y="16"/>
                  </a:cubicBezTo>
                  <a:cubicBezTo>
                    <a:pt x="26" y="16"/>
                    <a:pt x="18" y="22"/>
                    <a:pt x="16" y="31"/>
                  </a:cubicBezTo>
                  <a:cubicBezTo>
                    <a:pt x="100" y="106"/>
                    <a:pt x="100" y="106"/>
                    <a:pt x="100" y="106"/>
                  </a:cubicBezTo>
                  <a:cubicBezTo>
                    <a:pt x="183" y="33"/>
                    <a:pt x="183" y="33"/>
                    <a:pt x="183" y="33"/>
                  </a:cubicBezTo>
                  <a:cubicBezTo>
                    <a:pt x="182" y="23"/>
                    <a:pt x="174" y="16"/>
                    <a:pt x="164" y="16"/>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34" name="Freeform 26"/>
            <p:cNvSpPr>
              <a:spLocks noEditPoints="1"/>
            </p:cNvSpPr>
            <p:nvPr/>
          </p:nvSpPr>
          <p:spPr bwMode="auto">
            <a:xfrm>
              <a:off x="4265281" y="3733419"/>
              <a:ext cx="241690" cy="268544"/>
            </a:xfrm>
            <a:custGeom>
              <a:avLst/>
              <a:gdLst>
                <a:gd name="T0" fmla="*/ 147 w 179"/>
                <a:gd name="T1" fmla="*/ 117 h 199"/>
                <a:gd name="T2" fmla="*/ 147 w 179"/>
                <a:gd name="T3" fmla="*/ 61 h 199"/>
                <a:gd name="T4" fmla="*/ 179 w 179"/>
                <a:gd name="T5" fmla="*/ 66 h 199"/>
                <a:gd name="T6" fmla="*/ 179 w 179"/>
                <a:gd name="T7" fmla="*/ 112 h 199"/>
                <a:gd name="T8" fmla="*/ 147 w 179"/>
                <a:gd name="T9" fmla="*/ 117 h 199"/>
                <a:gd name="T10" fmla="*/ 23 w 179"/>
                <a:gd name="T11" fmla="*/ 35 h 199"/>
                <a:gd name="T12" fmla="*/ 23 w 179"/>
                <a:gd name="T13" fmla="*/ 199 h 199"/>
                <a:gd name="T14" fmla="*/ 11 w 179"/>
                <a:gd name="T15" fmla="*/ 199 h 199"/>
                <a:gd name="T16" fmla="*/ 11 w 179"/>
                <a:gd name="T17" fmla="*/ 35 h 199"/>
                <a:gd name="T18" fmla="*/ 0 w 179"/>
                <a:gd name="T19" fmla="*/ 18 h 199"/>
                <a:gd name="T20" fmla="*/ 18 w 179"/>
                <a:gd name="T21" fmla="*/ 0 h 199"/>
                <a:gd name="T22" fmla="*/ 36 w 179"/>
                <a:gd name="T23" fmla="*/ 18 h 199"/>
                <a:gd name="T24" fmla="*/ 23 w 179"/>
                <a:gd name="T25" fmla="*/ 35 h 199"/>
                <a:gd name="T26" fmla="*/ 67 w 179"/>
                <a:gd name="T27" fmla="*/ 130 h 199"/>
                <a:gd name="T28" fmla="*/ 31 w 179"/>
                <a:gd name="T29" fmla="*/ 135 h 199"/>
                <a:gd name="T30" fmla="*/ 31 w 179"/>
                <a:gd name="T31" fmla="*/ 43 h 199"/>
                <a:gd name="T32" fmla="*/ 67 w 179"/>
                <a:gd name="T33" fmla="*/ 49 h 199"/>
                <a:gd name="T34" fmla="*/ 67 w 179"/>
                <a:gd name="T35" fmla="*/ 130 h 199"/>
                <a:gd name="T36" fmla="*/ 91 w 179"/>
                <a:gd name="T37" fmla="*/ 52 h 199"/>
                <a:gd name="T38" fmla="*/ 123 w 179"/>
                <a:gd name="T39" fmla="*/ 57 h 199"/>
                <a:gd name="T40" fmla="*/ 123 w 179"/>
                <a:gd name="T41" fmla="*/ 121 h 199"/>
                <a:gd name="T42" fmla="*/ 91 w 179"/>
                <a:gd name="T43" fmla="*/ 126 h 199"/>
                <a:gd name="T44" fmla="*/ 91 w 179"/>
                <a:gd name="T45" fmla="*/ 5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199">
                  <a:moveTo>
                    <a:pt x="147" y="117"/>
                  </a:moveTo>
                  <a:cubicBezTo>
                    <a:pt x="147" y="61"/>
                    <a:pt x="147" y="61"/>
                    <a:pt x="147" y="61"/>
                  </a:cubicBezTo>
                  <a:cubicBezTo>
                    <a:pt x="179" y="66"/>
                    <a:pt x="179" y="66"/>
                    <a:pt x="179" y="66"/>
                  </a:cubicBezTo>
                  <a:cubicBezTo>
                    <a:pt x="179" y="112"/>
                    <a:pt x="179" y="112"/>
                    <a:pt x="179" y="112"/>
                  </a:cubicBezTo>
                  <a:lnTo>
                    <a:pt x="147" y="117"/>
                  </a:lnTo>
                  <a:close/>
                  <a:moveTo>
                    <a:pt x="23" y="35"/>
                  </a:moveTo>
                  <a:cubicBezTo>
                    <a:pt x="23" y="199"/>
                    <a:pt x="23" y="199"/>
                    <a:pt x="23" y="199"/>
                  </a:cubicBezTo>
                  <a:cubicBezTo>
                    <a:pt x="11" y="199"/>
                    <a:pt x="11" y="199"/>
                    <a:pt x="11" y="199"/>
                  </a:cubicBezTo>
                  <a:cubicBezTo>
                    <a:pt x="11" y="35"/>
                    <a:pt x="11" y="35"/>
                    <a:pt x="11" y="35"/>
                  </a:cubicBezTo>
                  <a:cubicBezTo>
                    <a:pt x="5" y="32"/>
                    <a:pt x="0" y="25"/>
                    <a:pt x="0" y="18"/>
                  </a:cubicBezTo>
                  <a:cubicBezTo>
                    <a:pt x="0" y="8"/>
                    <a:pt x="8" y="0"/>
                    <a:pt x="18" y="0"/>
                  </a:cubicBezTo>
                  <a:cubicBezTo>
                    <a:pt x="28" y="0"/>
                    <a:pt x="36" y="8"/>
                    <a:pt x="36" y="18"/>
                  </a:cubicBezTo>
                  <a:cubicBezTo>
                    <a:pt x="36" y="26"/>
                    <a:pt x="31" y="33"/>
                    <a:pt x="23" y="35"/>
                  </a:cubicBezTo>
                  <a:close/>
                  <a:moveTo>
                    <a:pt x="67" y="130"/>
                  </a:moveTo>
                  <a:cubicBezTo>
                    <a:pt x="31" y="135"/>
                    <a:pt x="31" y="135"/>
                    <a:pt x="31" y="135"/>
                  </a:cubicBezTo>
                  <a:cubicBezTo>
                    <a:pt x="31" y="43"/>
                    <a:pt x="31" y="43"/>
                    <a:pt x="31" y="43"/>
                  </a:cubicBezTo>
                  <a:cubicBezTo>
                    <a:pt x="67" y="49"/>
                    <a:pt x="67" y="49"/>
                    <a:pt x="67" y="49"/>
                  </a:cubicBezTo>
                  <a:lnTo>
                    <a:pt x="67" y="130"/>
                  </a:lnTo>
                  <a:close/>
                  <a:moveTo>
                    <a:pt x="91" y="52"/>
                  </a:moveTo>
                  <a:cubicBezTo>
                    <a:pt x="123" y="57"/>
                    <a:pt x="123" y="57"/>
                    <a:pt x="123" y="57"/>
                  </a:cubicBezTo>
                  <a:cubicBezTo>
                    <a:pt x="123" y="121"/>
                    <a:pt x="123" y="121"/>
                    <a:pt x="123" y="121"/>
                  </a:cubicBezTo>
                  <a:cubicBezTo>
                    <a:pt x="91" y="126"/>
                    <a:pt x="91" y="126"/>
                    <a:pt x="91" y="126"/>
                  </a:cubicBezTo>
                  <a:lnTo>
                    <a:pt x="91" y="52"/>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35" name="Freeform 143"/>
            <p:cNvSpPr>
              <a:spLocks noEditPoints="1"/>
            </p:cNvSpPr>
            <p:nvPr/>
          </p:nvSpPr>
          <p:spPr bwMode="auto">
            <a:xfrm>
              <a:off x="1744999" y="4588078"/>
              <a:ext cx="268544" cy="241690"/>
            </a:xfrm>
            <a:custGeom>
              <a:avLst/>
              <a:gdLst>
                <a:gd name="T0" fmla="*/ 180 w 198"/>
                <a:gd name="T1" fmla="*/ 73 h 179"/>
                <a:gd name="T2" fmla="*/ 18 w 198"/>
                <a:gd name="T3" fmla="*/ 73 h 179"/>
                <a:gd name="T4" fmla="*/ 0 w 198"/>
                <a:gd name="T5" fmla="*/ 55 h 179"/>
                <a:gd name="T6" fmla="*/ 198 w 198"/>
                <a:gd name="T7" fmla="*/ 55 h 179"/>
                <a:gd name="T8" fmla="*/ 180 w 198"/>
                <a:gd name="T9" fmla="*/ 73 h 179"/>
                <a:gd name="T10" fmla="*/ 171 w 198"/>
                <a:gd name="T11" fmla="*/ 82 h 179"/>
                <a:gd name="T12" fmla="*/ 153 w 198"/>
                <a:gd name="T13" fmla="*/ 100 h 179"/>
                <a:gd name="T14" fmla="*/ 45 w 198"/>
                <a:gd name="T15" fmla="*/ 100 h 179"/>
                <a:gd name="T16" fmla="*/ 27 w 198"/>
                <a:gd name="T17" fmla="*/ 82 h 179"/>
                <a:gd name="T18" fmla="*/ 171 w 198"/>
                <a:gd name="T19" fmla="*/ 82 h 179"/>
                <a:gd name="T20" fmla="*/ 144 w 198"/>
                <a:gd name="T21" fmla="*/ 109 h 179"/>
                <a:gd name="T22" fmla="*/ 126 w 198"/>
                <a:gd name="T23" fmla="*/ 127 h 179"/>
                <a:gd name="T24" fmla="*/ 72 w 198"/>
                <a:gd name="T25" fmla="*/ 127 h 179"/>
                <a:gd name="T26" fmla="*/ 54 w 198"/>
                <a:gd name="T27" fmla="*/ 109 h 179"/>
                <a:gd name="T28" fmla="*/ 144 w 198"/>
                <a:gd name="T29" fmla="*/ 109 h 179"/>
                <a:gd name="T30" fmla="*/ 99 w 198"/>
                <a:gd name="T31" fmla="*/ 129 h 179"/>
                <a:gd name="T32" fmla="*/ 124 w 198"/>
                <a:gd name="T33" fmla="*/ 154 h 179"/>
                <a:gd name="T34" fmla="*/ 99 w 198"/>
                <a:gd name="T35" fmla="*/ 179 h 179"/>
                <a:gd name="T36" fmla="*/ 73 w 198"/>
                <a:gd name="T37" fmla="*/ 154 h 179"/>
                <a:gd name="T38" fmla="*/ 99 w 198"/>
                <a:gd name="T39" fmla="*/ 1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179">
                  <a:moveTo>
                    <a:pt x="180" y="73"/>
                  </a:moveTo>
                  <a:cubicBezTo>
                    <a:pt x="135" y="28"/>
                    <a:pt x="63" y="28"/>
                    <a:pt x="18" y="73"/>
                  </a:cubicBezTo>
                  <a:cubicBezTo>
                    <a:pt x="0" y="55"/>
                    <a:pt x="0" y="55"/>
                    <a:pt x="0" y="55"/>
                  </a:cubicBezTo>
                  <a:cubicBezTo>
                    <a:pt x="55" y="0"/>
                    <a:pt x="143" y="0"/>
                    <a:pt x="198" y="55"/>
                  </a:cubicBezTo>
                  <a:lnTo>
                    <a:pt x="180" y="73"/>
                  </a:lnTo>
                  <a:close/>
                  <a:moveTo>
                    <a:pt x="171" y="82"/>
                  </a:moveTo>
                  <a:cubicBezTo>
                    <a:pt x="153" y="100"/>
                    <a:pt x="153" y="100"/>
                    <a:pt x="153" y="100"/>
                  </a:cubicBezTo>
                  <a:cubicBezTo>
                    <a:pt x="123" y="70"/>
                    <a:pt x="75" y="70"/>
                    <a:pt x="45" y="100"/>
                  </a:cubicBezTo>
                  <a:cubicBezTo>
                    <a:pt x="27" y="82"/>
                    <a:pt x="27" y="82"/>
                    <a:pt x="27" y="82"/>
                  </a:cubicBezTo>
                  <a:cubicBezTo>
                    <a:pt x="67" y="42"/>
                    <a:pt x="131" y="42"/>
                    <a:pt x="171" y="82"/>
                  </a:cubicBezTo>
                  <a:close/>
                  <a:moveTo>
                    <a:pt x="144" y="109"/>
                  </a:moveTo>
                  <a:cubicBezTo>
                    <a:pt x="126" y="127"/>
                    <a:pt x="126" y="127"/>
                    <a:pt x="126" y="127"/>
                  </a:cubicBezTo>
                  <a:cubicBezTo>
                    <a:pt x="111" y="112"/>
                    <a:pt x="87" y="112"/>
                    <a:pt x="72" y="127"/>
                  </a:cubicBezTo>
                  <a:cubicBezTo>
                    <a:pt x="54" y="109"/>
                    <a:pt x="54" y="109"/>
                    <a:pt x="54" y="109"/>
                  </a:cubicBezTo>
                  <a:cubicBezTo>
                    <a:pt x="79" y="84"/>
                    <a:pt x="119" y="84"/>
                    <a:pt x="144" y="109"/>
                  </a:cubicBezTo>
                  <a:close/>
                  <a:moveTo>
                    <a:pt x="99" y="129"/>
                  </a:moveTo>
                  <a:cubicBezTo>
                    <a:pt x="113" y="129"/>
                    <a:pt x="124" y="140"/>
                    <a:pt x="124" y="154"/>
                  </a:cubicBezTo>
                  <a:cubicBezTo>
                    <a:pt x="124" y="168"/>
                    <a:pt x="113" y="179"/>
                    <a:pt x="99" y="179"/>
                  </a:cubicBezTo>
                  <a:cubicBezTo>
                    <a:pt x="85" y="179"/>
                    <a:pt x="73" y="168"/>
                    <a:pt x="73" y="154"/>
                  </a:cubicBezTo>
                  <a:cubicBezTo>
                    <a:pt x="73" y="140"/>
                    <a:pt x="85" y="129"/>
                    <a:pt x="99" y="129"/>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36" name="Freeform 239"/>
            <p:cNvSpPr>
              <a:spLocks noEditPoints="1"/>
            </p:cNvSpPr>
            <p:nvPr/>
          </p:nvSpPr>
          <p:spPr bwMode="auto">
            <a:xfrm>
              <a:off x="1527877" y="2325282"/>
              <a:ext cx="259593" cy="253625"/>
            </a:xfrm>
            <a:custGeom>
              <a:avLst/>
              <a:gdLst>
                <a:gd name="T0" fmla="*/ 123 w 192"/>
                <a:gd name="T1" fmla="*/ 175 h 188"/>
                <a:gd name="T2" fmla="*/ 123 w 192"/>
                <a:gd name="T3" fmla="*/ 148 h 188"/>
                <a:gd name="T4" fmla="*/ 68 w 192"/>
                <a:gd name="T5" fmla="*/ 149 h 188"/>
                <a:gd name="T6" fmla="*/ 68 w 192"/>
                <a:gd name="T7" fmla="*/ 176 h 188"/>
                <a:gd name="T8" fmla="*/ 56 w 192"/>
                <a:gd name="T9" fmla="*/ 182 h 188"/>
                <a:gd name="T10" fmla="*/ 60 w 192"/>
                <a:gd name="T11" fmla="*/ 188 h 188"/>
                <a:gd name="T12" fmla="*/ 130 w 192"/>
                <a:gd name="T13" fmla="*/ 188 h 188"/>
                <a:gd name="T14" fmla="*/ 135 w 192"/>
                <a:gd name="T15" fmla="*/ 183 h 188"/>
                <a:gd name="T16" fmla="*/ 123 w 192"/>
                <a:gd name="T17" fmla="*/ 175 h 188"/>
                <a:gd name="T18" fmla="*/ 173 w 192"/>
                <a:gd name="T19" fmla="*/ 0 h 188"/>
                <a:gd name="T20" fmla="*/ 18 w 192"/>
                <a:gd name="T21" fmla="*/ 0 h 188"/>
                <a:gd name="T22" fmla="*/ 0 w 192"/>
                <a:gd name="T23" fmla="*/ 19 h 188"/>
                <a:gd name="T24" fmla="*/ 0 w 192"/>
                <a:gd name="T25" fmla="*/ 126 h 188"/>
                <a:gd name="T26" fmla="*/ 18 w 192"/>
                <a:gd name="T27" fmla="*/ 144 h 188"/>
                <a:gd name="T28" fmla="*/ 173 w 192"/>
                <a:gd name="T29" fmla="*/ 144 h 188"/>
                <a:gd name="T30" fmla="*/ 192 w 192"/>
                <a:gd name="T31" fmla="*/ 126 h 188"/>
                <a:gd name="T32" fmla="*/ 192 w 192"/>
                <a:gd name="T33" fmla="*/ 19 h 188"/>
                <a:gd name="T34" fmla="*/ 173 w 192"/>
                <a:gd name="T35" fmla="*/ 0 h 188"/>
                <a:gd name="T36" fmla="*/ 180 w 192"/>
                <a:gd name="T37" fmla="*/ 100 h 188"/>
                <a:gd name="T38" fmla="*/ 167 w 192"/>
                <a:gd name="T39" fmla="*/ 112 h 188"/>
                <a:gd name="T40" fmla="*/ 24 w 192"/>
                <a:gd name="T41" fmla="*/ 112 h 188"/>
                <a:gd name="T42" fmla="*/ 11 w 192"/>
                <a:gd name="T43" fmla="*/ 100 h 188"/>
                <a:gd name="T44" fmla="*/ 11 w 192"/>
                <a:gd name="T45" fmla="*/ 25 h 188"/>
                <a:gd name="T46" fmla="*/ 24 w 192"/>
                <a:gd name="T47" fmla="*/ 12 h 188"/>
                <a:gd name="T48" fmla="*/ 167 w 192"/>
                <a:gd name="T49" fmla="*/ 12 h 188"/>
                <a:gd name="T50" fmla="*/ 180 w 192"/>
                <a:gd name="T51" fmla="*/ 25 h 188"/>
                <a:gd name="T52" fmla="*/ 180 w 192"/>
                <a:gd name="T53" fmla="*/ 10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88">
                  <a:moveTo>
                    <a:pt x="123" y="175"/>
                  </a:moveTo>
                  <a:cubicBezTo>
                    <a:pt x="123" y="148"/>
                    <a:pt x="123" y="148"/>
                    <a:pt x="123" y="148"/>
                  </a:cubicBezTo>
                  <a:cubicBezTo>
                    <a:pt x="68" y="149"/>
                    <a:pt x="68" y="149"/>
                    <a:pt x="68" y="149"/>
                  </a:cubicBezTo>
                  <a:cubicBezTo>
                    <a:pt x="68" y="176"/>
                    <a:pt x="68" y="176"/>
                    <a:pt x="68" y="176"/>
                  </a:cubicBezTo>
                  <a:cubicBezTo>
                    <a:pt x="56" y="182"/>
                    <a:pt x="56" y="182"/>
                    <a:pt x="56" y="182"/>
                  </a:cubicBezTo>
                  <a:cubicBezTo>
                    <a:pt x="56" y="182"/>
                    <a:pt x="53" y="188"/>
                    <a:pt x="60" y="188"/>
                  </a:cubicBezTo>
                  <a:cubicBezTo>
                    <a:pt x="130" y="188"/>
                    <a:pt x="130" y="188"/>
                    <a:pt x="130" y="188"/>
                  </a:cubicBezTo>
                  <a:cubicBezTo>
                    <a:pt x="130" y="188"/>
                    <a:pt x="138" y="185"/>
                    <a:pt x="135" y="183"/>
                  </a:cubicBezTo>
                  <a:cubicBezTo>
                    <a:pt x="133" y="180"/>
                    <a:pt x="123" y="175"/>
                    <a:pt x="123" y="175"/>
                  </a:cubicBezTo>
                  <a:close/>
                  <a:moveTo>
                    <a:pt x="173" y="0"/>
                  </a:moveTo>
                  <a:cubicBezTo>
                    <a:pt x="18" y="0"/>
                    <a:pt x="18" y="0"/>
                    <a:pt x="18" y="0"/>
                  </a:cubicBezTo>
                  <a:cubicBezTo>
                    <a:pt x="8" y="0"/>
                    <a:pt x="0" y="9"/>
                    <a:pt x="0" y="19"/>
                  </a:cubicBezTo>
                  <a:cubicBezTo>
                    <a:pt x="0" y="126"/>
                    <a:pt x="0" y="126"/>
                    <a:pt x="0" y="126"/>
                  </a:cubicBezTo>
                  <a:cubicBezTo>
                    <a:pt x="0" y="136"/>
                    <a:pt x="8" y="144"/>
                    <a:pt x="18" y="144"/>
                  </a:cubicBezTo>
                  <a:cubicBezTo>
                    <a:pt x="173" y="144"/>
                    <a:pt x="173" y="144"/>
                    <a:pt x="173" y="144"/>
                  </a:cubicBezTo>
                  <a:cubicBezTo>
                    <a:pt x="183" y="144"/>
                    <a:pt x="192" y="136"/>
                    <a:pt x="192" y="126"/>
                  </a:cubicBezTo>
                  <a:cubicBezTo>
                    <a:pt x="192" y="19"/>
                    <a:pt x="192" y="19"/>
                    <a:pt x="192" y="19"/>
                  </a:cubicBezTo>
                  <a:cubicBezTo>
                    <a:pt x="192" y="9"/>
                    <a:pt x="183" y="0"/>
                    <a:pt x="173" y="0"/>
                  </a:cubicBezTo>
                  <a:close/>
                  <a:moveTo>
                    <a:pt x="180" y="100"/>
                  </a:moveTo>
                  <a:cubicBezTo>
                    <a:pt x="180" y="107"/>
                    <a:pt x="174" y="112"/>
                    <a:pt x="167" y="112"/>
                  </a:cubicBezTo>
                  <a:cubicBezTo>
                    <a:pt x="24" y="112"/>
                    <a:pt x="24" y="112"/>
                    <a:pt x="24" y="112"/>
                  </a:cubicBezTo>
                  <a:cubicBezTo>
                    <a:pt x="17" y="112"/>
                    <a:pt x="11" y="107"/>
                    <a:pt x="11" y="100"/>
                  </a:cubicBezTo>
                  <a:cubicBezTo>
                    <a:pt x="11" y="25"/>
                    <a:pt x="11" y="25"/>
                    <a:pt x="11" y="25"/>
                  </a:cubicBezTo>
                  <a:cubicBezTo>
                    <a:pt x="11" y="18"/>
                    <a:pt x="17" y="12"/>
                    <a:pt x="24" y="12"/>
                  </a:cubicBezTo>
                  <a:cubicBezTo>
                    <a:pt x="167" y="12"/>
                    <a:pt x="167" y="12"/>
                    <a:pt x="167" y="12"/>
                  </a:cubicBezTo>
                  <a:cubicBezTo>
                    <a:pt x="174" y="12"/>
                    <a:pt x="180" y="18"/>
                    <a:pt x="180" y="25"/>
                  </a:cubicBezTo>
                  <a:lnTo>
                    <a:pt x="180" y="100"/>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37" name="Freeform 54"/>
            <p:cNvSpPr>
              <a:spLocks noEditPoints="1"/>
            </p:cNvSpPr>
            <p:nvPr/>
          </p:nvSpPr>
          <p:spPr bwMode="auto">
            <a:xfrm>
              <a:off x="4760280" y="2207983"/>
              <a:ext cx="258102" cy="256609"/>
            </a:xfrm>
            <a:custGeom>
              <a:avLst/>
              <a:gdLst>
                <a:gd name="T0" fmla="*/ 0 w 191"/>
                <a:gd name="T1" fmla="*/ 95 h 190"/>
                <a:gd name="T2" fmla="*/ 2 w 191"/>
                <a:gd name="T3" fmla="*/ 78 h 190"/>
                <a:gd name="T4" fmla="*/ 96 w 191"/>
                <a:gd name="T5" fmla="*/ 0 h 190"/>
                <a:gd name="T6" fmla="*/ 96 w 191"/>
                <a:gd name="T7" fmla="*/ 190 h 190"/>
                <a:gd name="T8" fmla="*/ 146 w 191"/>
                <a:gd name="T9" fmla="*/ 72 h 190"/>
                <a:gd name="T10" fmla="*/ 175 w 191"/>
                <a:gd name="T11" fmla="*/ 66 h 190"/>
                <a:gd name="T12" fmla="*/ 139 w 191"/>
                <a:gd name="T13" fmla="*/ 55 h 190"/>
                <a:gd name="T14" fmla="*/ 154 w 191"/>
                <a:gd name="T15" fmla="*/ 34 h 190"/>
                <a:gd name="T16" fmla="*/ 82 w 191"/>
                <a:gd name="T17" fmla="*/ 34 h 190"/>
                <a:gd name="T18" fmla="*/ 106 w 191"/>
                <a:gd name="T19" fmla="*/ 51 h 190"/>
                <a:gd name="T20" fmla="*/ 81 w 191"/>
                <a:gd name="T21" fmla="*/ 43 h 190"/>
                <a:gd name="T22" fmla="*/ 66 w 191"/>
                <a:gd name="T23" fmla="*/ 45 h 190"/>
                <a:gd name="T24" fmla="*/ 36 w 191"/>
                <a:gd name="T25" fmla="*/ 96 h 190"/>
                <a:gd name="T26" fmla="*/ 47 w 191"/>
                <a:gd name="T27" fmla="*/ 107 h 190"/>
                <a:gd name="T28" fmla="*/ 59 w 191"/>
                <a:gd name="T29" fmla="*/ 104 h 190"/>
                <a:gd name="T30" fmla="*/ 101 w 191"/>
                <a:gd name="T31" fmla="*/ 87 h 190"/>
                <a:gd name="T32" fmla="*/ 69 w 191"/>
                <a:gd name="T33" fmla="*/ 115 h 190"/>
                <a:gd name="T34" fmla="*/ 108 w 191"/>
                <a:gd name="T35" fmla="*/ 93 h 190"/>
                <a:gd name="T36" fmla="*/ 110 w 191"/>
                <a:gd name="T37" fmla="*/ 124 h 190"/>
                <a:gd name="T38" fmla="*/ 141 w 191"/>
                <a:gd name="T39" fmla="*/ 117 h 190"/>
                <a:gd name="T40" fmla="*/ 140 w 191"/>
                <a:gd name="T41" fmla="*/ 87 h 190"/>
                <a:gd name="T42" fmla="*/ 157 w 191"/>
                <a:gd name="T43" fmla="*/ 123 h 190"/>
                <a:gd name="T44" fmla="*/ 181 w 191"/>
                <a:gd name="T45" fmla="*/ 95 h 190"/>
                <a:gd name="T46" fmla="*/ 145 w 191"/>
                <a:gd name="T47" fmla="*/ 75 h 190"/>
                <a:gd name="T48" fmla="*/ 30 w 191"/>
                <a:gd name="T49" fmla="*/ 106 h 190"/>
                <a:gd name="T50" fmla="*/ 26 w 191"/>
                <a:gd name="T51" fmla="*/ 107 h 190"/>
                <a:gd name="T52" fmla="*/ 28 w 191"/>
                <a:gd name="T53" fmla="*/ 146 h 190"/>
                <a:gd name="T54" fmla="*/ 43 w 191"/>
                <a:gd name="T55" fmla="*/ 116 h 190"/>
                <a:gd name="T56" fmla="*/ 119 w 191"/>
                <a:gd name="T57" fmla="*/ 166 h 190"/>
                <a:gd name="T58" fmla="*/ 118 w 191"/>
                <a:gd name="T59" fmla="*/ 177 h 190"/>
                <a:gd name="T60" fmla="*/ 143 w 191"/>
                <a:gd name="T61" fmla="*/ 142 h 190"/>
                <a:gd name="T62" fmla="*/ 110 w 191"/>
                <a:gd name="T63" fmla="*/ 131 h 190"/>
                <a:gd name="T64" fmla="*/ 119 w 191"/>
                <a:gd name="T65" fmla="*/ 166 h 190"/>
                <a:gd name="T66" fmla="*/ 159 w 191"/>
                <a:gd name="T67" fmla="*/ 129 h 190"/>
                <a:gd name="T68" fmla="*/ 151 w 191"/>
                <a:gd name="T69" fmla="*/ 141 h 190"/>
                <a:gd name="T70" fmla="*/ 175 w 191"/>
                <a:gd name="T71" fmla="*/ 126 h 190"/>
                <a:gd name="T72" fmla="*/ 112 w 191"/>
                <a:gd name="T73" fmla="*/ 178 h 190"/>
                <a:gd name="T74" fmla="*/ 110 w 191"/>
                <a:gd name="T75" fmla="*/ 173 h 190"/>
                <a:gd name="T76" fmla="*/ 107 w 191"/>
                <a:gd name="T77" fmla="*/ 160 h 190"/>
                <a:gd name="T78" fmla="*/ 67 w 191"/>
                <a:gd name="T79" fmla="*/ 123 h 190"/>
                <a:gd name="T80" fmla="*/ 48 w 191"/>
                <a:gd name="T81" fmla="*/ 127 h 190"/>
                <a:gd name="T82" fmla="*/ 96 w 191"/>
                <a:gd name="T83" fmla="*/ 180 h 190"/>
                <a:gd name="T84" fmla="*/ 19 w 191"/>
                <a:gd name="T85" fmla="*/ 104 h 190"/>
                <a:gd name="T86" fmla="*/ 11 w 191"/>
                <a:gd name="T87" fmla="*/ 92 h 190"/>
                <a:gd name="T88" fmla="*/ 15 w 191"/>
                <a:gd name="T89" fmla="*/ 121 h 190"/>
                <a:gd name="T90" fmla="*/ 18 w 191"/>
                <a:gd name="T91" fmla="*/ 90 h 190"/>
                <a:gd name="T92" fmla="*/ 26 w 191"/>
                <a:gd name="T93" fmla="*/ 86 h 190"/>
                <a:gd name="T94" fmla="*/ 62 w 191"/>
                <a:gd name="T95" fmla="*/ 37 h 190"/>
                <a:gd name="T96" fmla="*/ 42 w 191"/>
                <a:gd name="T97" fmla="*/ 29 h 190"/>
                <a:gd name="T98" fmla="*/ 49 w 191"/>
                <a:gd name="T99" fmla="*/ 24 h 190"/>
                <a:gd name="T100" fmla="*/ 72 w 191"/>
                <a:gd name="T101" fmla="*/ 27 h 190"/>
                <a:gd name="T102" fmla="*/ 121 w 191"/>
                <a:gd name="T103" fmla="*/ 14 h 190"/>
                <a:gd name="T104" fmla="*/ 49 w 191"/>
                <a:gd name="T105" fmla="*/ 24 h 190"/>
                <a:gd name="T106" fmla="*/ 102 w 191"/>
                <a:gd name="T107" fmla="*/ 71 h 190"/>
                <a:gd name="T108" fmla="*/ 138 w 191"/>
                <a:gd name="T109" fmla="*/ 71 h 190"/>
                <a:gd name="T110" fmla="*/ 120 w 191"/>
                <a:gd name="T111" fmla="*/ 60 h 190"/>
                <a:gd name="T112" fmla="*/ 120 w 191"/>
                <a:gd name="T113" fmla="*/ 83 h 190"/>
                <a:gd name="T114" fmla="*/ 120 w 191"/>
                <a:gd name="T115" fmla="*/ 60 h 190"/>
                <a:gd name="T116" fmla="*/ 115 w 191"/>
                <a:gd name="T117" fmla="*/ 71 h 190"/>
                <a:gd name="T118" fmla="*/ 126 w 191"/>
                <a:gd name="T119" fmla="*/ 7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1" h="190">
                  <a:moveTo>
                    <a:pt x="96" y="190"/>
                  </a:moveTo>
                  <a:cubicBezTo>
                    <a:pt x="43" y="190"/>
                    <a:pt x="0" y="147"/>
                    <a:pt x="0" y="95"/>
                  </a:cubicBezTo>
                  <a:cubicBezTo>
                    <a:pt x="0" y="90"/>
                    <a:pt x="1" y="85"/>
                    <a:pt x="2" y="80"/>
                  </a:cubicBezTo>
                  <a:cubicBezTo>
                    <a:pt x="2" y="78"/>
                    <a:pt x="2" y="78"/>
                    <a:pt x="2" y="78"/>
                  </a:cubicBezTo>
                  <a:cubicBezTo>
                    <a:pt x="2" y="78"/>
                    <a:pt x="2" y="78"/>
                    <a:pt x="2" y="78"/>
                  </a:cubicBezTo>
                  <a:cubicBezTo>
                    <a:pt x="10" y="34"/>
                    <a:pt x="49" y="0"/>
                    <a:pt x="96" y="0"/>
                  </a:cubicBezTo>
                  <a:cubicBezTo>
                    <a:pt x="148" y="0"/>
                    <a:pt x="191" y="42"/>
                    <a:pt x="191" y="95"/>
                  </a:cubicBezTo>
                  <a:cubicBezTo>
                    <a:pt x="191" y="147"/>
                    <a:pt x="148" y="190"/>
                    <a:pt x="96" y="190"/>
                  </a:cubicBezTo>
                  <a:close/>
                  <a:moveTo>
                    <a:pt x="145" y="75"/>
                  </a:moveTo>
                  <a:cubicBezTo>
                    <a:pt x="145" y="74"/>
                    <a:pt x="146" y="73"/>
                    <a:pt x="146" y="72"/>
                  </a:cubicBezTo>
                  <a:cubicBezTo>
                    <a:pt x="146" y="70"/>
                    <a:pt x="145" y="68"/>
                    <a:pt x="145" y="67"/>
                  </a:cubicBezTo>
                  <a:cubicBezTo>
                    <a:pt x="154" y="66"/>
                    <a:pt x="164" y="65"/>
                    <a:pt x="175" y="66"/>
                  </a:cubicBezTo>
                  <a:cubicBezTo>
                    <a:pt x="172" y="56"/>
                    <a:pt x="167" y="47"/>
                    <a:pt x="160" y="40"/>
                  </a:cubicBezTo>
                  <a:cubicBezTo>
                    <a:pt x="155" y="42"/>
                    <a:pt x="147" y="47"/>
                    <a:pt x="139" y="55"/>
                  </a:cubicBezTo>
                  <a:cubicBezTo>
                    <a:pt x="138" y="53"/>
                    <a:pt x="136" y="52"/>
                    <a:pt x="134" y="50"/>
                  </a:cubicBezTo>
                  <a:cubicBezTo>
                    <a:pt x="142" y="42"/>
                    <a:pt x="150" y="36"/>
                    <a:pt x="154" y="34"/>
                  </a:cubicBezTo>
                  <a:cubicBezTo>
                    <a:pt x="147" y="27"/>
                    <a:pt x="139" y="22"/>
                    <a:pt x="131" y="18"/>
                  </a:cubicBezTo>
                  <a:cubicBezTo>
                    <a:pt x="123" y="19"/>
                    <a:pt x="103" y="22"/>
                    <a:pt x="82" y="34"/>
                  </a:cubicBezTo>
                  <a:cubicBezTo>
                    <a:pt x="82" y="35"/>
                    <a:pt x="82" y="36"/>
                    <a:pt x="82" y="37"/>
                  </a:cubicBezTo>
                  <a:cubicBezTo>
                    <a:pt x="90" y="40"/>
                    <a:pt x="99" y="45"/>
                    <a:pt x="106" y="51"/>
                  </a:cubicBezTo>
                  <a:cubicBezTo>
                    <a:pt x="105" y="52"/>
                    <a:pt x="103" y="53"/>
                    <a:pt x="102" y="55"/>
                  </a:cubicBezTo>
                  <a:cubicBezTo>
                    <a:pt x="96" y="51"/>
                    <a:pt x="89" y="46"/>
                    <a:pt x="81" y="43"/>
                  </a:cubicBezTo>
                  <a:cubicBezTo>
                    <a:pt x="79" y="45"/>
                    <a:pt x="76" y="47"/>
                    <a:pt x="72" y="47"/>
                  </a:cubicBezTo>
                  <a:cubicBezTo>
                    <a:pt x="70" y="47"/>
                    <a:pt x="68" y="46"/>
                    <a:pt x="66" y="45"/>
                  </a:cubicBezTo>
                  <a:cubicBezTo>
                    <a:pt x="54" y="55"/>
                    <a:pt x="42" y="69"/>
                    <a:pt x="33" y="89"/>
                  </a:cubicBezTo>
                  <a:cubicBezTo>
                    <a:pt x="35" y="91"/>
                    <a:pt x="36" y="93"/>
                    <a:pt x="36" y="96"/>
                  </a:cubicBezTo>
                  <a:cubicBezTo>
                    <a:pt x="36" y="98"/>
                    <a:pt x="36" y="100"/>
                    <a:pt x="35" y="101"/>
                  </a:cubicBezTo>
                  <a:cubicBezTo>
                    <a:pt x="39" y="103"/>
                    <a:pt x="43" y="105"/>
                    <a:pt x="47" y="107"/>
                  </a:cubicBezTo>
                  <a:cubicBezTo>
                    <a:pt x="49" y="105"/>
                    <a:pt x="52" y="103"/>
                    <a:pt x="56" y="103"/>
                  </a:cubicBezTo>
                  <a:cubicBezTo>
                    <a:pt x="57" y="103"/>
                    <a:pt x="58" y="103"/>
                    <a:pt x="59" y="104"/>
                  </a:cubicBezTo>
                  <a:cubicBezTo>
                    <a:pt x="69" y="95"/>
                    <a:pt x="81" y="86"/>
                    <a:pt x="97" y="79"/>
                  </a:cubicBezTo>
                  <a:cubicBezTo>
                    <a:pt x="98" y="82"/>
                    <a:pt x="99" y="85"/>
                    <a:pt x="101" y="87"/>
                  </a:cubicBezTo>
                  <a:cubicBezTo>
                    <a:pt x="89" y="92"/>
                    <a:pt x="77" y="99"/>
                    <a:pt x="66" y="108"/>
                  </a:cubicBezTo>
                  <a:cubicBezTo>
                    <a:pt x="67" y="110"/>
                    <a:pt x="68" y="113"/>
                    <a:pt x="69" y="115"/>
                  </a:cubicBezTo>
                  <a:cubicBezTo>
                    <a:pt x="79" y="119"/>
                    <a:pt x="90" y="121"/>
                    <a:pt x="103" y="123"/>
                  </a:cubicBezTo>
                  <a:cubicBezTo>
                    <a:pt x="103" y="112"/>
                    <a:pt x="105" y="102"/>
                    <a:pt x="108" y="93"/>
                  </a:cubicBezTo>
                  <a:cubicBezTo>
                    <a:pt x="110" y="95"/>
                    <a:pt x="112" y="96"/>
                    <a:pt x="115" y="96"/>
                  </a:cubicBezTo>
                  <a:cubicBezTo>
                    <a:pt x="112" y="104"/>
                    <a:pt x="111" y="114"/>
                    <a:pt x="110" y="124"/>
                  </a:cubicBezTo>
                  <a:cubicBezTo>
                    <a:pt x="118" y="125"/>
                    <a:pt x="126" y="125"/>
                    <a:pt x="134" y="125"/>
                  </a:cubicBezTo>
                  <a:cubicBezTo>
                    <a:pt x="136" y="122"/>
                    <a:pt x="138" y="119"/>
                    <a:pt x="141" y="117"/>
                  </a:cubicBezTo>
                  <a:cubicBezTo>
                    <a:pt x="140" y="109"/>
                    <a:pt x="137" y="101"/>
                    <a:pt x="134" y="93"/>
                  </a:cubicBezTo>
                  <a:cubicBezTo>
                    <a:pt x="136" y="91"/>
                    <a:pt x="138" y="90"/>
                    <a:pt x="140" y="87"/>
                  </a:cubicBezTo>
                  <a:cubicBezTo>
                    <a:pt x="145" y="96"/>
                    <a:pt x="148" y="106"/>
                    <a:pt x="150" y="117"/>
                  </a:cubicBezTo>
                  <a:cubicBezTo>
                    <a:pt x="153" y="118"/>
                    <a:pt x="156" y="120"/>
                    <a:pt x="157" y="123"/>
                  </a:cubicBezTo>
                  <a:cubicBezTo>
                    <a:pt x="164" y="122"/>
                    <a:pt x="170" y="120"/>
                    <a:pt x="177" y="119"/>
                  </a:cubicBezTo>
                  <a:cubicBezTo>
                    <a:pt x="179" y="111"/>
                    <a:pt x="181" y="103"/>
                    <a:pt x="181" y="95"/>
                  </a:cubicBezTo>
                  <a:cubicBezTo>
                    <a:pt x="181" y="87"/>
                    <a:pt x="179" y="80"/>
                    <a:pt x="177" y="73"/>
                  </a:cubicBezTo>
                  <a:cubicBezTo>
                    <a:pt x="172" y="73"/>
                    <a:pt x="160" y="73"/>
                    <a:pt x="145" y="75"/>
                  </a:cubicBezTo>
                  <a:close/>
                  <a:moveTo>
                    <a:pt x="43" y="113"/>
                  </a:moveTo>
                  <a:cubicBezTo>
                    <a:pt x="39" y="111"/>
                    <a:pt x="34" y="108"/>
                    <a:pt x="30" y="106"/>
                  </a:cubicBezTo>
                  <a:cubicBezTo>
                    <a:pt x="29" y="106"/>
                    <a:pt x="28" y="107"/>
                    <a:pt x="26" y="107"/>
                  </a:cubicBezTo>
                  <a:cubicBezTo>
                    <a:pt x="26" y="107"/>
                    <a:pt x="26" y="107"/>
                    <a:pt x="26" y="107"/>
                  </a:cubicBezTo>
                  <a:cubicBezTo>
                    <a:pt x="24" y="115"/>
                    <a:pt x="22" y="124"/>
                    <a:pt x="20" y="134"/>
                  </a:cubicBezTo>
                  <a:cubicBezTo>
                    <a:pt x="22" y="138"/>
                    <a:pt x="25" y="142"/>
                    <a:pt x="28" y="146"/>
                  </a:cubicBezTo>
                  <a:cubicBezTo>
                    <a:pt x="30" y="141"/>
                    <a:pt x="35" y="131"/>
                    <a:pt x="44" y="120"/>
                  </a:cubicBezTo>
                  <a:cubicBezTo>
                    <a:pt x="43" y="119"/>
                    <a:pt x="43" y="117"/>
                    <a:pt x="43" y="116"/>
                  </a:cubicBezTo>
                  <a:cubicBezTo>
                    <a:pt x="43" y="115"/>
                    <a:pt x="43" y="114"/>
                    <a:pt x="43" y="113"/>
                  </a:cubicBezTo>
                  <a:close/>
                  <a:moveTo>
                    <a:pt x="119" y="166"/>
                  </a:moveTo>
                  <a:cubicBezTo>
                    <a:pt x="119" y="167"/>
                    <a:pt x="117" y="171"/>
                    <a:pt x="116" y="172"/>
                  </a:cubicBezTo>
                  <a:cubicBezTo>
                    <a:pt x="117" y="174"/>
                    <a:pt x="117" y="174"/>
                    <a:pt x="118" y="177"/>
                  </a:cubicBezTo>
                  <a:cubicBezTo>
                    <a:pt x="126" y="175"/>
                    <a:pt x="133" y="172"/>
                    <a:pt x="139" y="168"/>
                  </a:cubicBezTo>
                  <a:cubicBezTo>
                    <a:pt x="141" y="162"/>
                    <a:pt x="143" y="153"/>
                    <a:pt x="143" y="142"/>
                  </a:cubicBezTo>
                  <a:cubicBezTo>
                    <a:pt x="138" y="140"/>
                    <a:pt x="135" y="136"/>
                    <a:pt x="134" y="132"/>
                  </a:cubicBezTo>
                  <a:cubicBezTo>
                    <a:pt x="126" y="132"/>
                    <a:pt x="118" y="132"/>
                    <a:pt x="110" y="131"/>
                  </a:cubicBezTo>
                  <a:cubicBezTo>
                    <a:pt x="110" y="140"/>
                    <a:pt x="112" y="149"/>
                    <a:pt x="114" y="160"/>
                  </a:cubicBezTo>
                  <a:cubicBezTo>
                    <a:pt x="116" y="161"/>
                    <a:pt x="119" y="163"/>
                    <a:pt x="119" y="166"/>
                  </a:cubicBezTo>
                  <a:close/>
                  <a:moveTo>
                    <a:pt x="175" y="126"/>
                  </a:moveTo>
                  <a:cubicBezTo>
                    <a:pt x="169" y="127"/>
                    <a:pt x="164" y="128"/>
                    <a:pt x="159" y="129"/>
                  </a:cubicBezTo>
                  <a:cubicBezTo>
                    <a:pt x="159" y="129"/>
                    <a:pt x="159" y="129"/>
                    <a:pt x="159" y="129"/>
                  </a:cubicBezTo>
                  <a:cubicBezTo>
                    <a:pt x="159" y="135"/>
                    <a:pt x="156" y="140"/>
                    <a:pt x="151" y="141"/>
                  </a:cubicBezTo>
                  <a:cubicBezTo>
                    <a:pt x="150" y="148"/>
                    <a:pt x="149" y="155"/>
                    <a:pt x="147" y="162"/>
                  </a:cubicBezTo>
                  <a:cubicBezTo>
                    <a:pt x="159" y="153"/>
                    <a:pt x="169" y="140"/>
                    <a:pt x="175" y="126"/>
                  </a:cubicBezTo>
                  <a:close/>
                  <a:moveTo>
                    <a:pt x="96" y="180"/>
                  </a:moveTo>
                  <a:cubicBezTo>
                    <a:pt x="101" y="180"/>
                    <a:pt x="106" y="179"/>
                    <a:pt x="112" y="178"/>
                  </a:cubicBezTo>
                  <a:cubicBezTo>
                    <a:pt x="111" y="177"/>
                    <a:pt x="111" y="175"/>
                    <a:pt x="110" y="173"/>
                  </a:cubicBezTo>
                  <a:cubicBezTo>
                    <a:pt x="110" y="173"/>
                    <a:pt x="110" y="173"/>
                    <a:pt x="110" y="173"/>
                  </a:cubicBezTo>
                  <a:cubicBezTo>
                    <a:pt x="106" y="173"/>
                    <a:pt x="103" y="170"/>
                    <a:pt x="103" y="166"/>
                  </a:cubicBezTo>
                  <a:cubicBezTo>
                    <a:pt x="103" y="164"/>
                    <a:pt x="104" y="162"/>
                    <a:pt x="107" y="160"/>
                  </a:cubicBezTo>
                  <a:cubicBezTo>
                    <a:pt x="104" y="150"/>
                    <a:pt x="103" y="140"/>
                    <a:pt x="103" y="131"/>
                  </a:cubicBezTo>
                  <a:cubicBezTo>
                    <a:pt x="90" y="129"/>
                    <a:pt x="78" y="126"/>
                    <a:pt x="67" y="123"/>
                  </a:cubicBezTo>
                  <a:cubicBezTo>
                    <a:pt x="65" y="126"/>
                    <a:pt x="61" y="129"/>
                    <a:pt x="56" y="129"/>
                  </a:cubicBezTo>
                  <a:cubicBezTo>
                    <a:pt x="53" y="129"/>
                    <a:pt x="51" y="128"/>
                    <a:pt x="48" y="127"/>
                  </a:cubicBezTo>
                  <a:cubicBezTo>
                    <a:pt x="43" y="134"/>
                    <a:pt x="38" y="143"/>
                    <a:pt x="34" y="154"/>
                  </a:cubicBezTo>
                  <a:cubicBezTo>
                    <a:pt x="50" y="170"/>
                    <a:pt x="71" y="180"/>
                    <a:pt x="96" y="180"/>
                  </a:cubicBezTo>
                  <a:close/>
                  <a:moveTo>
                    <a:pt x="15" y="121"/>
                  </a:moveTo>
                  <a:cubicBezTo>
                    <a:pt x="16" y="117"/>
                    <a:pt x="17" y="111"/>
                    <a:pt x="19" y="104"/>
                  </a:cubicBezTo>
                  <a:cubicBezTo>
                    <a:pt x="17" y="102"/>
                    <a:pt x="16" y="99"/>
                    <a:pt x="16" y="97"/>
                  </a:cubicBezTo>
                  <a:cubicBezTo>
                    <a:pt x="14" y="95"/>
                    <a:pt x="12" y="94"/>
                    <a:pt x="11" y="92"/>
                  </a:cubicBezTo>
                  <a:cubicBezTo>
                    <a:pt x="11" y="93"/>
                    <a:pt x="11" y="94"/>
                    <a:pt x="11" y="95"/>
                  </a:cubicBezTo>
                  <a:cubicBezTo>
                    <a:pt x="11" y="104"/>
                    <a:pt x="12" y="113"/>
                    <a:pt x="15" y="121"/>
                  </a:cubicBezTo>
                  <a:close/>
                  <a:moveTo>
                    <a:pt x="11" y="86"/>
                  </a:moveTo>
                  <a:cubicBezTo>
                    <a:pt x="13" y="87"/>
                    <a:pt x="15" y="89"/>
                    <a:pt x="18" y="90"/>
                  </a:cubicBezTo>
                  <a:cubicBezTo>
                    <a:pt x="20" y="88"/>
                    <a:pt x="23" y="86"/>
                    <a:pt x="26" y="86"/>
                  </a:cubicBezTo>
                  <a:cubicBezTo>
                    <a:pt x="26" y="86"/>
                    <a:pt x="26" y="86"/>
                    <a:pt x="26" y="86"/>
                  </a:cubicBezTo>
                  <a:cubicBezTo>
                    <a:pt x="34" y="71"/>
                    <a:pt x="45" y="54"/>
                    <a:pt x="62" y="40"/>
                  </a:cubicBezTo>
                  <a:cubicBezTo>
                    <a:pt x="62" y="39"/>
                    <a:pt x="62" y="38"/>
                    <a:pt x="62" y="37"/>
                  </a:cubicBezTo>
                  <a:cubicBezTo>
                    <a:pt x="62" y="36"/>
                    <a:pt x="62" y="36"/>
                    <a:pt x="62" y="35"/>
                  </a:cubicBezTo>
                  <a:cubicBezTo>
                    <a:pt x="56" y="33"/>
                    <a:pt x="49" y="31"/>
                    <a:pt x="42" y="29"/>
                  </a:cubicBezTo>
                  <a:cubicBezTo>
                    <a:pt x="25" y="43"/>
                    <a:pt x="14" y="63"/>
                    <a:pt x="11" y="86"/>
                  </a:cubicBezTo>
                  <a:close/>
                  <a:moveTo>
                    <a:pt x="49" y="24"/>
                  </a:moveTo>
                  <a:cubicBezTo>
                    <a:pt x="52" y="25"/>
                    <a:pt x="58" y="27"/>
                    <a:pt x="66" y="29"/>
                  </a:cubicBezTo>
                  <a:cubicBezTo>
                    <a:pt x="67" y="28"/>
                    <a:pt x="70" y="27"/>
                    <a:pt x="72" y="27"/>
                  </a:cubicBezTo>
                  <a:cubicBezTo>
                    <a:pt x="75" y="27"/>
                    <a:pt x="77" y="28"/>
                    <a:pt x="78" y="29"/>
                  </a:cubicBezTo>
                  <a:cubicBezTo>
                    <a:pt x="90" y="22"/>
                    <a:pt x="104" y="17"/>
                    <a:pt x="121" y="14"/>
                  </a:cubicBezTo>
                  <a:cubicBezTo>
                    <a:pt x="113" y="11"/>
                    <a:pt x="104" y="10"/>
                    <a:pt x="96" y="10"/>
                  </a:cubicBezTo>
                  <a:cubicBezTo>
                    <a:pt x="78" y="10"/>
                    <a:pt x="62" y="15"/>
                    <a:pt x="49" y="24"/>
                  </a:cubicBezTo>
                  <a:close/>
                  <a:moveTo>
                    <a:pt x="120" y="89"/>
                  </a:moveTo>
                  <a:cubicBezTo>
                    <a:pt x="110" y="89"/>
                    <a:pt x="102" y="81"/>
                    <a:pt x="102" y="71"/>
                  </a:cubicBezTo>
                  <a:cubicBezTo>
                    <a:pt x="102" y="62"/>
                    <a:pt x="110" y="54"/>
                    <a:pt x="120" y="54"/>
                  </a:cubicBezTo>
                  <a:cubicBezTo>
                    <a:pt x="130" y="54"/>
                    <a:pt x="138" y="62"/>
                    <a:pt x="138" y="71"/>
                  </a:cubicBezTo>
                  <a:cubicBezTo>
                    <a:pt x="138" y="81"/>
                    <a:pt x="130" y="89"/>
                    <a:pt x="120" y="89"/>
                  </a:cubicBezTo>
                  <a:close/>
                  <a:moveTo>
                    <a:pt x="120" y="60"/>
                  </a:moveTo>
                  <a:cubicBezTo>
                    <a:pt x="114" y="60"/>
                    <a:pt x="109" y="65"/>
                    <a:pt x="109" y="71"/>
                  </a:cubicBezTo>
                  <a:cubicBezTo>
                    <a:pt x="109" y="78"/>
                    <a:pt x="114" y="83"/>
                    <a:pt x="120" y="83"/>
                  </a:cubicBezTo>
                  <a:cubicBezTo>
                    <a:pt x="127" y="83"/>
                    <a:pt x="132" y="78"/>
                    <a:pt x="132" y="71"/>
                  </a:cubicBezTo>
                  <a:cubicBezTo>
                    <a:pt x="132" y="65"/>
                    <a:pt x="127" y="60"/>
                    <a:pt x="120" y="60"/>
                  </a:cubicBezTo>
                  <a:close/>
                  <a:moveTo>
                    <a:pt x="120" y="76"/>
                  </a:moveTo>
                  <a:cubicBezTo>
                    <a:pt x="117" y="76"/>
                    <a:pt x="115" y="74"/>
                    <a:pt x="115" y="71"/>
                  </a:cubicBezTo>
                  <a:cubicBezTo>
                    <a:pt x="115" y="67"/>
                    <a:pt x="117" y="65"/>
                    <a:pt x="120" y="65"/>
                  </a:cubicBezTo>
                  <a:cubicBezTo>
                    <a:pt x="123" y="65"/>
                    <a:pt x="126" y="67"/>
                    <a:pt x="126" y="71"/>
                  </a:cubicBezTo>
                  <a:cubicBezTo>
                    <a:pt x="126" y="74"/>
                    <a:pt x="123" y="76"/>
                    <a:pt x="120" y="76"/>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38" name="Freeform 145"/>
            <p:cNvSpPr>
              <a:spLocks noEditPoints="1"/>
            </p:cNvSpPr>
            <p:nvPr/>
          </p:nvSpPr>
          <p:spPr bwMode="auto">
            <a:xfrm>
              <a:off x="2970637" y="1829144"/>
              <a:ext cx="162619" cy="270037"/>
            </a:xfrm>
            <a:custGeom>
              <a:avLst/>
              <a:gdLst>
                <a:gd name="T0" fmla="*/ 76 w 109"/>
                <a:gd name="T1" fmla="*/ 127 h 181"/>
                <a:gd name="T2" fmla="*/ 65 w 109"/>
                <a:gd name="T3" fmla="*/ 116 h 181"/>
                <a:gd name="T4" fmla="*/ 76 w 109"/>
                <a:gd name="T5" fmla="*/ 105 h 181"/>
                <a:gd name="T6" fmla="*/ 98 w 109"/>
                <a:gd name="T7" fmla="*/ 94 h 181"/>
                <a:gd name="T8" fmla="*/ 109 w 109"/>
                <a:gd name="T9" fmla="*/ 105 h 181"/>
                <a:gd name="T10" fmla="*/ 76 w 109"/>
                <a:gd name="T11" fmla="*/ 116 h 181"/>
                <a:gd name="T12" fmla="*/ 87 w 109"/>
                <a:gd name="T13" fmla="*/ 149 h 181"/>
                <a:gd name="T14" fmla="*/ 76 w 109"/>
                <a:gd name="T15" fmla="*/ 138 h 181"/>
                <a:gd name="T16" fmla="*/ 87 w 109"/>
                <a:gd name="T17" fmla="*/ 127 h 181"/>
                <a:gd name="T18" fmla="*/ 98 w 109"/>
                <a:gd name="T19" fmla="*/ 159 h 181"/>
                <a:gd name="T20" fmla="*/ 87 w 109"/>
                <a:gd name="T21" fmla="*/ 170 h 181"/>
                <a:gd name="T22" fmla="*/ 87 w 109"/>
                <a:gd name="T23" fmla="*/ 149 h 181"/>
                <a:gd name="T24" fmla="*/ 98 w 109"/>
                <a:gd name="T25" fmla="*/ 159 h 181"/>
                <a:gd name="T26" fmla="*/ 65 w 109"/>
                <a:gd name="T27" fmla="*/ 181 h 181"/>
                <a:gd name="T28" fmla="*/ 76 w 109"/>
                <a:gd name="T29" fmla="*/ 170 h 181"/>
                <a:gd name="T30" fmla="*/ 87 w 109"/>
                <a:gd name="T31" fmla="*/ 181 h 181"/>
                <a:gd name="T32" fmla="*/ 54 w 109"/>
                <a:gd name="T33" fmla="*/ 159 h 181"/>
                <a:gd name="T34" fmla="*/ 65 w 109"/>
                <a:gd name="T35" fmla="*/ 149 h 181"/>
                <a:gd name="T36" fmla="*/ 65 w 109"/>
                <a:gd name="T37" fmla="*/ 170 h 181"/>
                <a:gd name="T38" fmla="*/ 54 w 109"/>
                <a:gd name="T39" fmla="*/ 159 h 181"/>
                <a:gd name="T40" fmla="*/ 44 w 109"/>
                <a:gd name="T41" fmla="*/ 127 h 181"/>
                <a:gd name="T42" fmla="*/ 54 w 109"/>
                <a:gd name="T43" fmla="*/ 138 h 181"/>
                <a:gd name="T44" fmla="*/ 44 w 109"/>
                <a:gd name="T45" fmla="*/ 149 h 181"/>
                <a:gd name="T46" fmla="*/ 22 w 109"/>
                <a:gd name="T47" fmla="*/ 138 h 181"/>
                <a:gd name="T48" fmla="*/ 11 w 109"/>
                <a:gd name="T49" fmla="*/ 149 h 181"/>
                <a:gd name="T50" fmla="*/ 0 w 109"/>
                <a:gd name="T51" fmla="*/ 159 h 181"/>
                <a:gd name="T52" fmla="*/ 11 w 109"/>
                <a:gd name="T53" fmla="*/ 0 h 181"/>
                <a:gd name="T54" fmla="*/ 22 w 109"/>
                <a:gd name="T55" fmla="*/ 7 h 181"/>
                <a:gd name="T56" fmla="*/ 11 w 109"/>
                <a:gd name="T57" fmla="*/ 17 h 181"/>
                <a:gd name="T58" fmla="*/ 22 w 109"/>
                <a:gd name="T59" fmla="*/ 138 h 181"/>
                <a:gd name="T60" fmla="*/ 33 w 109"/>
                <a:gd name="T61" fmla="*/ 127 h 181"/>
                <a:gd name="T62" fmla="*/ 22 w 109"/>
                <a:gd name="T63" fmla="*/ 138 h 181"/>
                <a:gd name="T64" fmla="*/ 22 w 109"/>
                <a:gd name="T65" fmla="*/ 28 h 181"/>
                <a:gd name="T66" fmla="*/ 33 w 109"/>
                <a:gd name="T67" fmla="*/ 17 h 181"/>
                <a:gd name="T68" fmla="*/ 44 w 109"/>
                <a:gd name="T69" fmla="*/ 39 h 181"/>
                <a:gd name="T70" fmla="*/ 33 w 109"/>
                <a:gd name="T71" fmla="*/ 28 h 181"/>
                <a:gd name="T72" fmla="*/ 44 w 109"/>
                <a:gd name="T73" fmla="*/ 39 h 181"/>
                <a:gd name="T74" fmla="*/ 44 w 109"/>
                <a:gd name="T75" fmla="*/ 116 h 181"/>
                <a:gd name="T76" fmla="*/ 33 w 109"/>
                <a:gd name="T77" fmla="*/ 127 h 181"/>
                <a:gd name="T78" fmla="*/ 87 w 109"/>
                <a:gd name="T79" fmla="*/ 83 h 181"/>
                <a:gd name="T80" fmla="*/ 98 w 109"/>
                <a:gd name="T81" fmla="*/ 94 h 181"/>
                <a:gd name="T82" fmla="*/ 87 w 109"/>
                <a:gd name="T83" fmla="*/ 83 h 181"/>
                <a:gd name="T84" fmla="*/ 87 w 109"/>
                <a:gd name="T85" fmla="*/ 73 h 181"/>
                <a:gd name="T86" fmla="*/ 76 w 109"/>
                <a:gd name="T87" fmla="*/ 83 h 181"/>
                <a:gd name="T88" fmla="*/ 65 w 109"/>
                <a:gd name="T89" fmla="*/ 62 h 181"/>
                <a:gd name="T90" fmla="*/ 76 w 109"/>
                <a:gd name="T91" fmla="*/ 73 h 181"/>
                <a:gd name="T92" fmla="*/ 65 w 109"/>
                <a:gd name="T93" fmla="*/ 62 h 181"/>
                <a:gd name="T94" fmla="*/ 44 w 109"/>
                <a:gd name="T95" fmla="*/ 51 h 181"/>
                <a:gd name="T96" fmla="*/ 54 w 109"/>
                <a:gd name="T97" fmla="*/ 40 h 181"/>
                <a:gd name="T98" fmla="*/ 65 w 109"/>
                <a:gd name="T99" fmla="*/ 51 h 181"/>
                <a:gd name="T100" fmla="*/ 54 w 109"/>
                <a:gd name="T101" fmla="*/ 6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9" h="181">
                  <a:moveTo>
                    <a:pt x="76" y="116"/>
                  </a:moveTo>
                  <a:lnTo>
                    <a:pt x="76" y="127"/>
                  </a:lnTo>
                  <a:lnTo>
                    <a:pt x="65" y="127"/>
                  </a:lnTo>
                  <a:lnTo>
                    <a:pt x="65" y="116"/>
                  </a:lnTo>
                  <a:lnTo>
                    <a:pt x="65" y="105"/>
                  </a:lnTo>
                  <a:lnTo>
                    <a:pt x="76" y="105"/>
                  </a:lnTo>
                  <a:lnTo>
                    <a:pt x="98" y="105"/>
                  </a:lnTo>
                  <a:lnTo>
                    <a:pt x="98" y="94"/>
                  </a:lnTo>
                  <a:lnTo>
                    <a:pt x="109" y="94"/>
                  </a:lnTo>
                  <a:lnTo>
                    <a:pt x="109" y="105"/>
                  </a:lnTo>
                  <a:lnTo>
                    <a:pt x="109" y="116"/>
                  </a:lnTo>
                  <a:lnTo>
                    <a:pt x="76" y="116"/>
                  </a:lnTo>
                  <a:close/>
                  <a:moveTo>
                    <a:pt x="87" y="138"/>
                  </a:moveTo>
                  <a:lnTo>
                    <a:pt x="87" y="149"/>
                  </a:lnTo>
                  <a:lnTo>
                    <a:pt x="76" y="149"/>
                  </a:lnTo>
                  <a:lnTo>
                    <a:pt x="76" y="138"/>
                  </a:lnTo>
                  <a:lnTo>
                    <a:pt x="76" y="127"/>
                  </a:lnTo>
                  <a:lnTo>
                    <a:pt x="87" y="127"/>
                  </a:lnTo>
                  <a:lnTo>
                    <a:pt x="87" y="138"/>
                  </a:lnTo>
                  <a:close/>
                  <a:moveTo>
                    <a:pt x="98" y="159"/>
                  </a:moveTo>
                  <a:lnTo>
                    <a:pt x="98" y="170"/>
                  </a:lnTo>
                  <a:lnTo>
                    <a:pt x="87" y="170"/>
                  </a:lnTo>
                  <a:lnTo>
                    <a:pt x="87" y="159"/>
                  </a:lnTo>
                  <a:lnTo>
                    <a:pt x="87" y="149"/>
                  </a:lnTo>
                  <a:lnTo>
                    <a:pt x="98" y="149"/>
                  </a:lnTo>
                  <a:lnTo>
                    <a:pt x="98" y="159"/>
                  </a:lnTo>
                  <a:close/>
                  <a:moveTo>
                    <a:pt x="76" y="181"/>
                  </a:moveTo>
                  <a:lnTo>
                    <a:pt x="65" y="181"/>
                  </a:lnTo>
                  <a:lnTo>
                    <a:pt x="65" y="170"/>
                  </a:lnTo>
                  <a:lnTo>
                    <a:pt x="76" y="170"/>
                  </a:lnTo>
                  <a:lnTo>
                    <a:pt x="87" y="170"/>
                  </a:lnTo>
                  <a:lnTo>
                    <a:pt x="87" y="181"/>
                  </a:lnTo>
                  <a:lnTo>
                    <a:pt x="76" y="181"/>
                  </a:lnTo>
                  <a:close/>
                  <a:moveTo>
                    <a:pt x="54" y="159"/>
                  </a:moveTo>
                  <a:lnTo>
                    <a:pt x="54" y="149"/>
                  </a:lnTo>
                  <a:lnTo>
                    <a:pt x="65" y="149"/>
                  </a:lnTo>
                  <a:lnTo>
                    <a:pt x="65" y="159"/>
                  </a:lnTo>
                  <a:lnTo>
                    <a:pt x="65" y="170"/>
                  </a:lnTo>
                  <a:lnTo>
                    <a:pt x="54" y="170"/>
                  </a:lnTo>
                  <a:lnTo>
                    <a:pt x="54" y="159"/>
                  </a:lnTo>
                  <a:close/>
                  <a:moveTo>
                    <a:pt x="44" y="138"/>
                  </a:moveTo>
                  <a:lnTo>
                    <a:pt x="44" y="127"/>
                  </a:lnTo>
                  <a:lnTo>
                    <a:pt x="54" y="127"/>
                  </a:lnTo>
                  <a:lnTo>
                    <a:pt x="54" y="138"/>
                  </a:lnTo>
                  <a:lnTo>
                    <a:pt x="54" y="149"/>
                  </a:lnTo>
                  <a:lnTo>
                    <a:pt x="44" y="149"/>
                  </a:lnTo>
                  <a:lnTo>
                    <a:pt x="44" y="138"/>
                  </a:lnTo>
                  <a:close/>
                  <a:moveTo>
                    <a:pt x="22" y="138"/>
                  </a:moveTo>
                  <a:lnTo>
                    <a:pt x="22" y="149"/>
                  </a:lnTo>
                  <a:lnTo>
                    <a:pt x="11" y="149"/>
                  </a:lnTo>
                  <a:lnTo>
                    <a:pt x="11" y="159"/>
                  </a:lnTo>
                  <a:lnTo>
                    <a:pt x="0" y="159"/>
                  </a:lnTo>
                  <a:lnTo>
                    <a:pt x="0" y="0"/>
                  </a:lnTo>
                  <a:lnTo>
                    <a:pt x="11" y="0"/>
                  </a:lnTo>
                  <a:lnTo>
                    <a:pt x="11" y="7"/>
                  </a:lnTo>
                  <a:lnTo>
                    <a:pt x="22" y="7"/>
                  </a:lnTo>
                  <a:lnTo>
                    <a:pt x="22" y="17"/>
                  </a:lnTo>
                  <a:lnTo>
                    <a:pt x="11" y="17"/>
                  </a:lnTo>
                  <a:lnTo>
                    <a:pt x="11" y="138"/>
                  </a:lnTo>
                  <a:lnTo>
                    <a:pt x="22" y="138"/>
                  </a:lnTo>
                  <a:lnTo>
                    <a:pt x="22" y="127"/>
                  </a:lnTo>
                  <a:lnTo>
                    <a:pt x="33" y="127"/>
                  </a:lnTo>
                  <a:lnTo>
                    <a:pt x="33" y="138"/>
                  </a:lnTo>
                  <a:lnTo>
                    <a:pt x="22" y="138"/>
                  </a:lnTo>
                  <a:close/>
                  <a:moveTo>
                    <a:pt x="33" y="28"/>
                  </a:moveTo>
                  <a:lnTo>
                    <a:pt x="22" y="28"/>
                  </a:lnTo>
                  <a:lnTo>
                    <a:pt x="22" y="17"/>
                  </a:lnTo>
                  <a:lnTo>
                    <a:pt x="33" y="17"/>
                  </a:lnTo>
                  <a:lnTo>
                    <a:pt x="33" y="28"/>
                  </a:lnTo>
                  <a:close/>
                  <a:moveTo>
                    <a:pt x="44" y="39"/>
                  </a:moveTo>
                  <a:lnTo>
                    <a:pt x="33" y="39"/>
                  </a:lnTo>
                  <a:lnTo>
                    <a:pt x="33" y="28"/>
                  </a:lnTo>
                  <a:lnTo>
                    <a:pt x="44" y="28"/>
                  </a:lnTo>
                  <a:lnTo>
                    <a:pt x="44" y="39"/>
                  </a:lnTo>
                  <a:close/>
                  <a:moveTo>
                    <a:pt x="33" y="116"/>
                  </a:moveTo>
                  <a:lnTo>
                    <a:pt x="44" y="116"/>
                  </a:lnTo>
                  <a:lnTo>
                    <a:pt x="44" y="127"/>
                  </a:lnTo>
                  <a:lnTo>
                    <a:pt x="33" y="127"/>
                  </a:lnTo>
                  <a:lnTo>
                    <a:pt x="33" y="116"/>
                  </a:lnTo>
                  <a:close/>
                  <a:moveTo>
                    <a:pt x="87" y="83"/>
                  </a:moveTo>
                  <a:lnTo>
                    <a:pt x="98" y="83"/>
                  </a:lnTo>
                  <a:lnTo>
                    <a:pt x="98" y="94"/>
                  </a:lnTo>
                  <a:lnTo>
                    <a:pt x="87" y="94"/>
                  </a:lnTo>
                  <a:lnTo>
                    <a:pt x="87" y="83"/>
                  </a:lnTo>
                  <a:close/>
                  <a:moveTo>
                    <a:pt x="76" y="73"/>
                  </a:moveTo>
                  <a:lnTo>
                    <a:pt x="87" y="73"/>
                  </a:lnTo>
                  <a:lnTo>
                    <a:pt x="87" y="83"/>
                  </a:lnTo>
                  <a:lnTo>
                    <a:pt x="76" y="83"/>
                  </a:lnTo>
                  <a:lnTo>
                    <a:pt x="76" y="73"/>
                  </a:lnTo>
                  <a:close/>
                  <a:moveTo>
                    <a:pt x="65" y="62"/>
                  </a:moveTo>
                  <a:lnTo>
                    <a:pt x="76" y="62"/>
                  </a:lnTo>
                  <a:lnTo>
                    <a:pt x="76" y="73"/>
                  </a:lnTo>
                  <a:lnTo>
                    <a:pt x="65" y="73"/>
                  </a:lnTo>
                  <a:lnTo>
                    <a:pt x="65" y="62"/>
                  </a:lnTo>
                  <a:close/>
                  <a:moveTo>
                    <a:pt x="54" y="51"/>
                  </a:moveTo>
                  <a:lnTo>
                    <a:pt x="44" y="51"/>
                  </a:lnTo>
                  <a:lnTo>
                    <a:pt x="44" y="40"/>
                  </a:lnTo>
                  <a:lnTo>
                    <a:pt x="54" y="40"/>
                  </a:lnTo>
                  <a:lnTo>
                    <a:pt x="54" y="51"/>
                  </a:lnTo>
                  <a:lnTo>
                    <a:pt x="65" y="51"/>
                  </a:lnTo>
                  <a:lnTo>
                    <a:pt x="65" y="62"/>
                  </a:lnTo>
                  <a:lnTo>
                    <a:pt x="54" y="62"/>
                  </a:lnTo>
                  <a:lnTo>
                    <a:pt x="54" y="51"/>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grpSp>
      <p:sp>
        <p:nvSpPr>
          <p:cNvPr id="239" name="TextBox 42"/>
          <p:cNvSpPr txBox="1"/>
          <p:nvPr/>
        </p:nvSpPr>
        <p:spPr>
          <a:xfrm>
            <a:off x="389890" y="3584575"/>
            <a:ext cx="6745605" cy="1754326"/>
          </a:xfrm>
          <a:prstGeom prst="rect">
            <a:avLst/>
          </a:prstGeom>
          <a:noFill/>
        </p:spPr>
        <p:txBody>
          <a:bodyPr wrap="square" rtlCol="0">
            <a:spAutoFit/>
          </a:bodyPr>
          <a:lstStyle/>
          <a:p>
            <a:r>
              <a:rPr lang="zh-CN" altLang="en-US" sz="5400" b="1" spc="300" dirty="0" smtClean="0">
                <a:solidFill>
                  <a:srgbClr val="005CA7"/>
                </a:solidFill>
                <a:latin typeface="微软雅黑" panose="020B0503020204020204" pitchFamily="34" charset="-122"/>
                <a:ea typeface="微软雅黑" panose="020B0503020204020204" pitchFamily="34" charset="-122"/>
              </a:rPr>
              <a:t>第</a:t>
            </a:r>
            <a:r>
              <a:rPr lang="en-US" altLang="zh-CN" sz="5400" b="1" spc="300" dirty="0" smtClean="0">
                <a:solidFill>
                  <a:srgbClr val="005CA7"/>
                </a:solidFill>
                <a:latin typeface="微软雅黑" panose="020B0503020204020204" pitchFamily="34" charset="-122"/>
                <a:ea typeface="微软雅黑" panose="020B0503020204020204" pitchFamily="34" charset="-122"/>
              </a:rPr>
              <a:t>11</a:t>
            </a:r>
            <a:r>
              <a:rPr lang="zh-CN" altLang="en-US" sz="5400" b="1" spc="300" smtClean="0">
                <a:solidFill>
                  <a:srgbClr val="005CA7"/>
                </a:solidFill>
                <a:latin typeface="微软雅黑" panose="020B0503020204020204" pitchFamily="34" charset="-122"/>
                <a:ea typeface="微软雅黑" panose="020B0503020204020204" pitchFamily="34" charset="-122"/>
              </a:rPr>
              <a:t>章 </a:t>
            </a:r>
            <a:r>
              <a:rPr lang="zh-CN" sz="5400" b="1" spc="300" smtClean="0">
                <a:solidFill>
                  <a:srgbClr val="005CA7"/>
                </a:solidFill>
                <a:latin typeface="微软雅黑" panose="020B0503020204020204" pitchFamily="34" charset="-122"/>
                <a:ea typeface="微软雅黑" panose="020B0503020204020204" pitchFamily="34" charset="-122"/>
              </a:rPr>
              <a:t>神经网络</a:t>
            </a:r>
            <a:r>
              <a:rPr lang="zh-CN" sz="5400" b="1" spc="300" dirty="0" smtClean="0">
                <a:solidFill>
                  <a:srgbClr val="005CA7"/>
                </a:solidFill>
                <a:latin typeface="微软雅黑" panose="020B0503020204020204" pitchFamily="34" charset="-122"/>
                <a:ea typeface="微软雅黑" panose="020B0503020204020204" pitchFamily="34" charset="-122"/>
              </a:rPr>
              <a:t>与深度学习</a:t>
            </a:r>
            <a:endParaRPr lang="zh-CN" sz="5400" b="1" spc="300" dirty="0">
              <a:solidFill>
                <a:srgbClr val="005CA7"/>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743958" y="3475975"/>
            <a:ext cx="5761439" cy="0"/>
            <a:chOff x="743958" y="3475975"/>
            <a:chExt cx="5761439" cy="0"/>
          </a:xfrm>
        </p:grpSpPr>
        <p:cxnSp>
          <p:nvCxnSpPr>
            <p:cNvPr id="241" name="直接连接符 240"/>
            <p:cNvCxnSpPr/>
            <p:nvPr/>
          </p:nvCxnSpPr>
          <p:spPr>
            <a:xfrm flipH="1">
              <a:off x="1547400" y="3475975"/>
              <a:ext cx="4957997"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2" name="直接连接符 241"/>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flipH="1" flipV="1">
              <a:off x="743958" y="3475975"/>
              <a:ext cx="141265"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245" name="组合 244"/>
          <p:cNvGrpSpPr/>
          <p:nvPr/>
        </p:nvGrpSpPr>
        <p:grpSpPr>
          <a:xfrm flipV="1">
            <a:off x="743958" y="4547207"/>
            <a:ext cx="5776149" cy="0"/>
            <a:chOff x="1170147" y="2641879"/>
            <a:chExt cx="7973853" cy="0"/>
          </a:xfrm>
        </p:grpSpPr>
        <p:cxnSp>
          <p:nvCxnSpPr>
            <p:cNvPr id="246" name="直接连接符 245"/>
            <p:cNvCxnSpPr/>
            <p:nvPr/>
          </p:nvCxnSpPr>
          <p:spPr>
            <a:xfrm flipV="1">
              <a:off x="1170147" y="2641879"/>
              <a:ext cx="6864719"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8103924" y="2641879"/>
              <a:ext cx="754055"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248" name="直接连接符 247"/>
            <p:cNvCxnSpPr/>
            <p:nvPr/>
          </p:nvCxnSpPr>
          <p:spPr>
            <a:xfrm>
              <a:off x="8948986" y="2641879"/>
              <a:ext cx="195014"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259" name="组合 258"/>
          <p:cNvGrpSpPr/>
          <p:nvPr/>
        </p:nvGrpSpPr>
        <p:grpSpPr>
          <a:xfrm>
            <a:off x="663650" y="1389014"/>
            <a:ext cx="1279951" cy="1279952"/>
            <a:chOff x="944773" y="1507324"/>
            <a:chExt cx="1279951" cy="1279952"/>
          </a:xfrm>
        </p:grpSpPr>
        <p:sp>
          <p:nvSpPr>
            <p:cNvPr id="253" name="椭圆 252"/>
            <p:cNvSpPr/>
            <p:nvPr/>
          </p:nvSpPr>
          <p:spPr>
            <a:xfrm>
              <a:off x="944773" y="1507324"/>
              <a:ext cx="1279951" cy="1279952"/>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p:cNvSpPr/>
            <p:nvPr/>
          </p:nvSpPr>
          <p:spPr>
            <a:xfrm rot="10800000">
              <a:off x="1021460" y="1584010"/>
              <a:ext cx="1113615" cy="1113615"/>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椭圆 254"/>
            <p:cNvSpPr/>
            <p:nvPr/>
          </p:nvSpPr>
          <p:spPr>
            <a:xfrm>
              <a:off x="1068386" y="1645544"/>
              <a:ext cx="1032724" cy="1032725"/>
            </a:xfrm>
            <a:prstGeom prst="ellipse">
              <a:avLst/>
            </a:prstGeom>
            <a:blipFill dpi="0" rotWithShape="1">
              <a:blip r:embed="rId5"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que] - Decid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899886" y="-41728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23" presetClass="entr" presetSubtype="36"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strVal val="(6*min(max(#ppt_w*#ppt_h,.3),1)-7.4)/-.7*#ppt_w"/>
                                          </p:val>
                                        </p:tav>
                                        <p:tav tm="100000">
                                          <p:val>
                                            <p:strVal val="#ppt_w"/>
                                          </p:val>
                                        </p:tav>
                                      </p:tavLst>
                                    </p:anim>
                                    <p:anim calcmode="lin" valueType="num">
                                      <p:cBhvr>
                                        <p:cTn id="11" dur="500" fill="hold"/>
                                        <p:tgtEl>
                                          <p:spTgt spid="4"/>
                                        </p:tgtEl>
                                        <p:attrNameLst>
                                          <p:attrName>ppt_h</p:attrName>
                                        </p:attrNameLst>
                                      </p:cBhvr>
                                      <p:tavLst>
                                        <p:tav tm="0">
                                          <p:val>
                                            <p:strVal val="(6*min(max(#ppt_w*#ppt_h,.3),1)-7.4)/-.7*#ppt_h"/>
                                          </p:val>
                                        </p:tav>
                                        <p:tav tm="100000">
                                          <p:val>
                                            <p:strVal val="#ppt_h"/>
                                          </p:val>
                                        </p:tav>
                                      </p:tavLst>
                                    </p:anim>
                                    <p:anim calcmode="lin" valueType="num">
                                      <p:cBhvr>
                                        <p:cTn id="12" dur="500" fill="hold"/>
                                        <p:tgtEl>
                                          <p:spTgt spid="4"/>
                                        </p:tgtEl>
                                        <p:attrNameLst>
                                          <p:attrName>ppt_x</p:attrName>
                                        </p:attrNameLst>
                                      </p:cBhvr>
                                      <p:tavLst>
                                        <p:tav tm="0">
                                          <p:val>
                                            <p:fltVal val="0.5"/>
                                          </p:val>
                                        </p:tav>
                                        <p:tav tm="100000">
                                          <p:val>
                                            <p:strVal val="#ppt_x"/>
                                          </p:val>
                                        </p:tav>
                                      </p:tavLst>
                                    </p:anim>
                                    <p:anim calcmode="lin" valueType="num">
                                      <p:cBhvr>
                                        <p:cTn id="13" dur="500" fill="hold"/>
                                        <p:tgtEl>
                                          <p:spTgt spid="4"/>
                                        </p:tgtEl>
                                        <p:attrNameLst>
                                          <p:attrName>ppt_y</p:attrName>
                                        </p:attrNameLst>
                                      </p:cBhvr>
                                      <p:tavLst>
                                        <p:tav tm="0">
                                          <p:val>
                                            <p:strVal val="1+(6*min(max(#ppt_w*#ppt_h,.3),1)-7.4)/-.7*#ppt_h/2"/>
                                          </p:val>
                                        </p:tav>
                                        <p:tav tm="100000">
                                          <p:val>
                                            <p:strVal val="#ppt_y"/>
                                          </p:val>
                                        </p:tav>
                                      </p:tavLst>
                                    </p:anim>
                                  </p:childTnLst>
                                </p:cTn>
                              </p:par>
                            </p:childTnLst>
                          </p:cTn>
                        </p:par>
                        <p:par>
                          <p:cTn id="14" fill="hold">
                            <p:stCondLst>
                              <p:cond delay="500"/>
                            </p:stCondLst>
                            <p:childTnLst>
                              <p:par>
                                <p:cTn id="15" presetID="23" presetClass="entr" presetSubtype="16" fill="hold" nodeType="afterEffect">
                                  <p:stCondLst>
                                    <p:cond delay="0"/>
                                  </p:stCondLst>
                                  <p:childTnLst>
                                    <p:set>
                                      <p:cBhvr>
                                        <p:cTn id="16" dur="1" fill="hold">
                                          <p:stCondLst>
                                            <p:cond delay="0"/>
                                          </p:stCondLst>
                                        </p:cTn>
                                        <p:tgtEl>
                                          <p:spTgt spid="259"/>
                                        </p:tgtEl>
                                        <p:attrNameLst>
                                          <p:attrName>style.visibility</p:attrName>
                                        </p:attrNameLst>
                                      </p:cBhvr>
                                      <p:to>
                                        <p:strVal val="visible"/>
                                      </p:to>
                                    </p:set>
                                    <p:anim calcmode="lin" valueType="num">
                                      <p:cBhvr>
                                        <p:cTn id="17" dur="500" fill="hold"/>
                                        <p:tgtEl>
                                          <p:spTgt spid="259"/>
                                        </p:tgtEl>
                                        <p:attrNameLst>
                                          <p:attrName>ppt_w</p:attrName>
                                        </p:attrNameLst>
                                      </p:cBhvr>
                                      <p:tavLst>
                                        <p:tav tm="0">
                                          <p:val>
                                            <p:fltVal val="0"/>
                                          </p:val>
                                        </p:tav>
                                        <p:tav tm="100000">
                                          <p:val>
                                            <p:strVal val="#ppt_w"/>
                                          </p:val>
                                        </p:tav>
                                      </p:tavLst>
                                    </p:anim>
                                    <p:anim calcmode="lin" valueType="num">
                                      <p:cBhvr>
                                        <p:cTn id="18" dur="500" fill="hold"/>
                                        <p:tgtEl>
                                          <p:spTgt spid="259"/>
                                        </p:tgtEl>
                                        <p:attrNameLst>
                                          <p:attrName>ppt_h</p:attrName>
                                        </p:attrNameLst>
                                      </p:cBhvr>
                                      <p:tavLst>
                                        <p:tav tm="0">
                                          <p:val>
                                            <p:fltVal val="0"/>
                                          </p:val>
                                        </p:tav>
                                        <p:tav tm="100000">
                                          <p:val>
                                            <p:strVal val="#ppt_h"/>
                                          </p:val>
                                        </p:tav>
                                      </p:tavLst>
                                    </p:anim>
                                  </p:childTnLst>
                                </p:cTn>
                              </p:par>
                            </p:childTnLst>
                          </p:cTn>
                        </p:par>
                        <p:par>
                          <p:cTn id="19" fill="hold">
                            <p:stCondLst>
                              <p:cond delay="1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239"/>
                                        </p:tgtEl>
                                        <p:attrNameLst>
                                          <p:attrName>style.visibility</p:attrName>
                                        </p:attrNameLst>
                                      </p:cBhvr>
                                      <p:to>
                                        <p:strVal val="visible"/>
                                      </p:to>
                                    </p:set>
                                    <p:anim calcmode="lin" valueType="num">
                                      <p:cBhvr>
                                        <p:cTn id="22" dur="500" fill="hold"/>
                                        <p:tgtEl>
                                          <p:spTgt spid="239"/>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239"/>
                                        </p:tgtEl>
                                        <p:attrNameLst>
                                          <p:attrName>ppt_y</p:attrName>
                                        </p:attrNameLst>
                                      </p:cBhvr>
                                      <p:tavLst>
                                        <p:tav tm="0">
                                          <p:val>
                                            <p:strVal val="#ppt_y"/>
                                          </p:val>
                                        </p:tav>
                                        <p:tav tm="100000">
                                          <p:val>
                                            <p:strVal val="#ppt_y"/>
                                          </p:val>
                                        </p:tav>
                                      </p:tavLst>
                                    </p:anim>
                                    <p:anim calcmode="lin" valueType="num">
                                      <p:cBhvr>
                                        <p:cTn id="24" dur="500" fill="hold"/>
                                        <p:tgtEl>
                                          <p:spTgt spid="239"/>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239"/>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239"/>
                                        </p:tgtEl>
                                      </p:cBhvr>
                                    </p:animEffect>
                                  </p:childTnLst>
                                </p:cTn>
                              </p:par>
                            </p:childTnLst>
                          </p:cTn>
                        </p:par>
                        <p:par>
                          <p:cTn id="27" fill="hold">
                            <p:stCondLst>
                              <p:cond delay="2100"/>
                            </p:stCondLst>
                            <p:childTnLst>
                              <p:par>
                                <p:cTn id="28" presetID="22" presetClass="entr" presetSubtype="8"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par>
                                <p:cTn id="31" presetID="22" presetClass="entr" presetSubtype="2" fill="hold" nodeType="withEffect">
                                  <p:stCondLst>
                                    <p:cond delay="0"/>
                                  </p:stCondLst>
                                  <p:childTnLst>
                                    <p:set>
                                      <p:cBhvr>
                                        <p:cTn id="32" dur="1" fill="hold">
                                          <p:stCondLst>
                                            <p:cond delay="0"/>
                                          </p:stCondLst>
                                        </p:cTn>
                                        <p:tgtEl>
                                          <p:spTgt spid="245"/>
                                        </p:tgtEl>
                                        <p:attrNameLst>
                                          <p:attrName>style.visibility</p:attrName>
                                        </p:attrNameLst>
                                      </p:cBhvr>
                                      <p:to>
                                        <p:strVal val="visible"/>
                                      </p:to>
                                    </p:set>
                                    <p:animEffect transition="in" filter="wipe(right)">
                                      <p:cBhvr>
                                        <p:cTn id="33" dur="5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4" repeatCount="indefinite" fill="remove" display="0">
                  <p:stCondLst>
                    <p:cond delay="indefinite"/>
                  </p:stCondLst>
                  <p:endCondLst>
                    <p:cond evt="onStopAudio" delay="0">
                      <p:tgtEl>
                        <p:sldTgt/>
                      </p:tgtEl>
                    </p:cond>
                  </p:endCondLst>
                </p:cTn>
                <p:tgtEl>
                  <p:spTgt spid="3"/>
                </p:tgtEl>
              </p:cMediaNode>
            </p:audio>
          </p:childTnLst>
        </p:cTn>
      </p:par>
    </p:tnLst>
    <p:bldLst>
      <p:bldP spid="23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666819" y="300264"/>
            <a:ext cx="3257149" cy="523220"/>
            <a:chOff x="666819" y="300264"/>
            <a:chExt cx="3257149"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666819" y="300264"/>
              <a:ext cx="3092049" cy="52197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二、多层感知机</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9" name="图片 41"/>
          <p:cNvPicPr>
            <a:picLocks noChangeAspect="1"/>
          </p:cNvPicPr>
          <p:nvPr/>
        </p:nvPicPr>
        <p:blipFill>
          <a:blip r:embed="rId3">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6833870" y="4025900"/>
            <a:ext cx="4100830" cy="2633345"/>
          </a:xfrm>
          <a:prstGeom prst="rect">
            <a:avLst/>
          </a:prstGeom>
        </p:spPr>
      </p:pic>
      <p:grpSp>
        <p:nvGrpSpPr>
          <p:cNvPr id="16" name="组合 15"/>
          <p:cNvGrpSpPr/>
          <p:nvPr/>
        </p:nvGrpSpPr>
        <p:grpSpPr>
          <a:xfrm>
            <a:off x="1002030" y="1214120"/>
            <a:ext cx="10509250" cy="3321050"/>
            <a:chOff x="1578" y="1912"/>
            <a:chExt cx="16550" cy="5230"/>
          </a:xfrm>
        </p:grpSpPr>
        <p:grpSp>
          <p:nvGrpSpPr>
            <p:cNvPr id="7" name="组合 6"/>
            <p:cNvGrpSpPr/>
            <p:nvPr/>
          </p:nvGrpSpPr>
          <p:grpSpPr>
            <a:xfrm>
              <a:off x="1578" y="1912"/>
              <a:ext cx="16551" cy="5231"/>
              <a:chOff x="1578" y="1912"/>
              <a:chExt cx="16551" cy="5231"/>
            </a:xfrm>
          </p:grpSpPr>
          <p:sp>
            <p:nvSpPr>
              <p:cNvPr id="49" name="矩形 48"/>
              <p:cNvSpPr/>
              <p:nvPr/>
            </p:nvSpPr>
            <p:spPr>
              <a:xfrm>
                <a:off x="1578" y="1912"/>
                <a:ext cx="16551" cy="5231"/>
              </a:xfrm>
              <a:prstGeom prst="rect">
                <a:avLst/>
              </a:prstGeom>
            </p:spPr>
            <p:txBody>
              <a:bodyPr wrap="square" lIns="91436" tIns="45718" rIns="91436" bIns="45718">
                <a:spAutoFit/>
              </a:bodyPr>
              <a:lstStyle/>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图中                   称为输入层，包含两个节点，对应数据的两个特征；                称为输出层，包含两个节点；除输入层     和输出层    之外的层称为隐藏层，图中只有一个隐藏层     ，神经元节点个数为4。输入层与隐藏层、隐藏层与输出层之间的神经元节点两两都有连接。输入层     没有激活函数，假设隐藏层     的激活函数为</a:t>
                </a:r>
                <a:r>
                  <a:rPr lang="zh-CN" altLang="en-US" sz="2000" dirty="0">
                    <a:solidFill>
                      <a:schemeClr val="bg2">
                        <a:lumMod val="50000"/>
                      </a:schemeClr>
                    </a:solidFill>
                    <a:latin typeface="Times New Roman" panose="02020603050405020304" charset="0"/>
                    <a:ea typeface="微软雅黑" panose="020B0503020204020204" pitchFamily="34" charset="-122"/>
                    <a:cs typeface="Times New Roman" panose="02020603050405020304" charset="0"/>
                  </a:rPr>
                  <a:t>Sigmoid</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，输出层的激活函数为</a:t>
                </a:r>
                <a:r>
                  <a:rPr lang="zh-CN" altLang="en-US" sz="2000" dirty="0">
                    <a:solidFill>
                      <a:schemeClr val="bg2">
                        <a:lumMod val="50000"/>
                      </a:schemeClr>
                    </a:solidFill>
                    <a:latin typeface="Times New Roman" panose="02020603050405020304" charset="0"/>
                    <a:ea typeface="微软雅黑" panose="020B0503020204020204" pitchFamily="34" charset="-122"/>
                    <a:cs typeface="Times New Roman" panose="02020603050405020304" charset="0"/>
                  </a:rPr>
                  <a:t>Softmax</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函数。记输入层到隐藏层的参数为                                 。其中                     ；记隐藏层到输出层的参数为                     ，其中                               。则整个多层感知机神经网络</a:t>
                </a: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              可以描述为</a:t>
                </a:r>
              </a:p>
            </p:txBody>
          </p:sp>
          <p:graphicFrame>
            <p:nvGraphicFramePr>
              <p:cNvPr id="2" name="对象 -2147482600"/>
              <p:cNvGraphicFramePr>
                <a:graphicFrameLocks noChangeAspect="1"/>
              </p:cNvGraphicFramePr>
              <p:nvPr/>
            </p:nvGraphicFramePr>
            <p:xfrm>
              <a:off x="2545" y="2036"/>
              <a:ext cx="2196" cy="820"/>
            </p:xfrm>
            <a:graphic>
              <a:graphicData uri="http://schemas.openxmlformats.org/presentationml/2006/ole">
                <mc:AlternateContent xmlns:mc="http://schemas.openxmlformats.org/markup-compatibility/2006">
                  <mc:Choice xmlns:v="urn:schemas-microsoft-com:vml" Requires="v">
                    <p:oleObj spid="_x0000_s4123" r:id="rId4" imgW="698500" imgH="228600" progId="Equation.DSMT4">
                      <p:embed/>
                    </p:oleObj>
                  </mc:Choice>
                  <mc:Fallback>
                    <p:oleObj r:id="rId4" imgW="698500" imgH="228600" progId="Equation.DSMT4">
                      <p:embed/>
                      <p:pic>
                        <p:nvPicPr>
                          <p:cNvPr id="0" name="图片 3075"/>
                          <p:cNvPicPr/>
                          <p:nvPr/>
                        </p:nvPicPr>
                        <p:blipFill>
                          <a:blip r:embed="rId5"/>
                          <a:stretch>
                            <a:fillRect/>
                          </a:stretch>
                        </p:blipFill>
                        <p:spPr>
                          <a:xfrm>
                            <a:off x="2545" y="2036"/>
                            <a:ext cx="2196" cy="820"/>
                          </a:xfrm>
                          <a:prstGeom prst="rect">
                            <a:avLst/>
                          </a:prstGeom>
                          <a:noFill/>
                          <a:ln w="38100">
                            <a:noFill/>
                            <a:miter/>
                          </a:ln>
                        </p:spPr>
                      </p:pic>
                    </p:oleObj>
                  </mc:Fallback>
                </mc:AlternateContent>
              </a:graphicData>
            </a:graphic>
          </p:graphicFrame>
          <p:graphicFrame>
            <p:nvGraphicFramePr>
              <p:cNvPr id="3" name="对象 -2147482599"/>
              <p:cNvGraphicFramePr>
                <a:graphicFrameLocks noChangeAspect="1"/>
              </p:cNvGraphicFramePr>
              <p:nvPr/>
            </p:nvGraphicFramePr>
            <p:xfrm>
              <a:off x="13718" y="2052"/>
              <a:ext cx="2110" cy="788"/>
            </p:xfrm>
            <a:graphic>
              <a:graphicData uri="http://schemas.openxmlformats.org/presentationml/2006/ole">
                <mc:AlternateContent xmlns:mc="http://schemas.openxmlformats.org/markup-compatibility/2006">
                  <mc:Choice xmlns:v="urn:schemas-microsoft-com:vml" Requires="v">
                    <p:oleObj spid="_x0000_s4124" r:id="rId6" imgW="723900" imgH="228600" progId="Equation.DSMT4">
                      <p:embed/>
                    </p:oleObj>
                  </mc:Choice>
                  <mc:Fallback>
                    <p:oleObj r:id="rId6" imgW="723900" imgH="228600" progId="Equation.DSMT4">
                      <p:embed/>
                      <p:pic>
                        <p:nvPicPr>
                          <p:cNvPr id="0" name="图片 1"/>
                          <p:cNvPicPr/>
                          <p:nvPr/>
                        </p:nvPicPr>
                        <p:blipFill>
                          <a:blip r:embed="rId7"/>
                          <a:stretch>
                            <a:fillRect/>
                          </a:stretch>
                        </p:blipFill>
                        <p:spPr>
                          <a:xfrm>
                            <a:off x="13718" y="2052"/>
                            <a:ext cx="2110" cy="788"/>
                          </a:xfrm>
                          <a:prstGeom prst="rect">
                            <a:avLst/>
                          </a:prstGeom>
                          <a:noFill/>
                          <a:ln w="38100">
                            <a:noFill/>
                            <a:miter/>
                          </a:ln>
                        </p:spPr>
                      </p:pic>
                    </p:oleObj>
                  </mc:Fallback>
                </mc:AlternateContent>
              </a:graphicData>
            </a:graphic>
          </p:graphicFrame>
          <p:graphicFrame>
            <p:nvGraphicFramePr>
              <p:cNvPr id="4" name="对象 -2147482598"/>
              <p:cNvGraphicFramePr>
                <a:graphicFrameLocks noChangeAspect="1"/>
              </p:cNvGraphicFramePr>
              <p:nvPr/>
            </p:nvGraphicFramePr>
            <p:xfrm>
              <a:off x="6179" y="2856"/>
              <a:ext cx="447" cy="587"/>
            </p:xfrm>
            <a:graphic>
              <a:graphicData uri="http://schemas.openxmlformats.org/presentationml/2006/ole">
                <mc:AlternateContent xmlns:mc="http://schemas.openxmlformats.org/markup-compatibility/2006">
                  <mc:Choice xmlns:v="urn:schemas-microsoft-com:vml" Requires="v">
                    <p:oleObj spid="_x0000_s4125" r:id="rId8" imgW="127000" imgH="177165" progId="Equation.DSMT4">
                      <p:embed/>
                    </p:oleObj>
                  </mc:Choice>
                  <mc:Fallback>
                    <p:oleObj r:id="rId8" imgW="127000" imgH="177165" progId="Equation.DSMT4">
                      <p:embed/>
                      <p:pic>
                        <p:nvPicPr>
                          <p:cNvPr id="0" name="图片 2"/>
                          <p:cNvPicPr/>
                          <p:nvPr/>
                        </p:nvPicPr>
                        <p:blipFill>
                          <a:blip r:embed="rId9"/>
                          <a:stretch>
                            <a:fillRect/>
                          </a:stretch>
                        </p:blipFill>
                        <p:spPr>
                          <a:xfrm>
                            <a:off x="6179" y="2856"/>
                            <a:ext cx="447" cy="587"/>
                          </a:xfrm>
                          <a:prstGeom prst="rect">
                            <a:avLst/>
                          </a:prstGeom>
                          <a:noFill/>
                          <a:ln w="38100">
                            <a:noFill/>
                            <a:miter/>
                          </a:ln>
                        </p:spPr>
                      </p:pic>
                    </p:oleObj>
                  </mc:Fallback>
                </mc:AlternateContent>
              </a:graphicData>
            </a:graphic>
          </p:graphicFrame>
          <p:graphicFrame>
            <p:nvGraphicFramePr>
              <p:cNvPr id="5" name="对象 -2147482597"/>
              <p:cNvGraphicFramePr>
                <a:graphicFrameLocks noChangeAspect="1"/>
              </p:cNvGraphicFramePr>
              <p:nvPr/>
            </p:nvGraphicFramePr>
            <p:xfrm>
              <a:off x="8354" y="2856"/>
              <a:ext cx="455" cy="637"/>
            </p:xfrm>
            <a:graphic>
              <a:graphicData uri="http://schemas.openxmlformats.org/presentationml/2006/ole">
                <mc:AlternateContent xmlns:mc="http://schemas.openxmlformats.org/markup-compatibility/2006">
                  <mc:Choice xmlns:v="urn:schemas-microsoft-com:vml" Requires="v">
                    <p:oleObj spid="_x0000_s4126" r:id="rId10" imgW="139700" imgH="203200" progId="Equation.DSMT4">
                      <p:embed/>
                    </p:oleObj>
                  </mc:Choice>
                  <mc:Fallback>
                    <p:oleObj r:id="rId10" imgW="139700" imgH="203200" progId="Equation.DSMT4">
                      <p:embed/>
                      <p:pic>
                        <p:nvPicPr>
                          <p:cNvPr id="0" name="图片 4"/>
                          <p:cNvPicPr/>
                          <p:nvPr/>
                        </p:nvPicPr>
                        <p:blipFill>
                          <a:blip r:embed="rId11"/>
                          <a:stretch>
                            <a:fillRect/>
                          </a:stretch>
                        </p:blipFill>
                        <p:spPr>
                          <a:xfrm>
                            <a:off x="8354" y="2856"/>
                            <a:ext cx="455" cy="637"/>
                          </a:xfrm>
                          <a:prstGeom prst="rect">
                            <a:avLst/>
                          </a:prstGeom>
                          <a:noFill/>
                          <a:ln w="38100">
                            <a:noFill/>
                            <a:miter/>
                          </a:ln>
                        </p:spPr>
                      </p:pic>
                    </p:oleObj>
                  </mc:Fallback>
                </mc:AlternateContent>
              </a:graphicData>
            </a:graphic>
          </p:graphicFrame>
          <p:graphicFrame>
            <p:nvGraphicFramePr>
              <p:cNvPr id="6" name="对象 -2147482596"/>
              <p:cNvGraphicFramePr>
                <a:graphicFrameLocks noChangeAspect="1"/>
              </p:cNvGraphicFramePr>
              <p:nvPr/>
            </p:nvGraphicFramePr>
            <p:xfrm>
              <a:off x="16468" y="2820"/>
              <a:ext cx="470" cy="659"/>
            </p:xfrm>
            <a:graphic>
              <a:graphicData uri="http://schemas.openxmlformats.org/presentationml/2006/ole">
                <mc:AlternateContent xmlns:mc="http://schemas.openxmlformats.org/markup-compatibility/2006">
                  <mc:Choice xmlns:v="urn:schemas-microsoft-com:vml" Requires="v">
                    <p:oleObj spid="_x0000_s4127" r:id="rId12" imgW="139700" imgH="215900" progId="Equation.DSMT4">
                      <p:embed/>
                    </p:oleObj>
                  </mc:Choice>
                  <mc:Fallback>
                    <p:oleObj r:id="rId12" imgW="139700" imgH="215900" progId="Equation.DSMT4">
                      <p:embed/>
                      <p:pic>
                        <p:nvPicPr>
                          <p:cNvPr id="0" name="图片 5"/>
                          <p:cNvPicPr/>
                          <p:nvPr/>
                        </p:nvPicPr>
                        <p:blipFill>
                          <a:blip r:embed="rId13"/>
                          <a:stretch>
                            <a:fillRect/>
                          </a:stretch>
                        </p:blipFill>
                        <p:spPr>
                          <a:xfrm>
                            <a:off x="16468" y="2820"/>
                            <a:ext cx="470" cy="659"/>
                          </a:xfrm>
                          <a:prstGeom prst="rect">
                            <a:avLst/>
                          </a:prstGeom>
                          <a:noFill/>
                          <a:ln w="38100">
                            <a:noFill/>
                            <a:miter/>
                          </a:ln>
                        </p:spPr>
                      </p:pic>
                    </p:oleObj>
                  </mc:Fallback>
                </mc:AlternateContent>
              </a:graphicData>
            </a:graphic>
          </p:graphicFrame>
        </p:grpSp>
        <p:graphicFrame>
          <p:nvGraphicFramePr>
            <p:cNvPr id="8" name="对象 -2147482385"/>
            <p:cNvGraphicFramePr>
              <a:graphicFrameLocks noChangeAspect="1"/>
            </p:cNvGraphicFramePr>
            <p:nvPr/>
          </p:nvGraphicFramePr>
          <p:xfrm>
            <a:off x="2216" y="4237"/>
            <a:ext cx="532" cy="699"/>
          </p:xfrm>
          <a:graphic>
            <a:graphicData uri="http://schemas.openxmlformats.org/presentationml/2006/ole">
              <mc:AlternateContent xmlns:mc="http://schemas.openxmlformats.org/markup-compatibility/2006">
                <mc:Choice xmlns:v="urn:schemas-microsoft-com:vml" Requires="v">
                  <p:oleObj spid="_x0000_s4128" r:id="rId14" imgW="127000" imgH="177165" progId="Equation.DSMT4">
                    <p:embed/>
                  </p:oleObj>
                </mc:Choice>
                <mc:Fallback>
                  <p:oleObj r:id="rId14" imgW="127000" imgH="177165" progId="Equation.DSMT4">
                    <p:embed/>
                    <p:pic>
                      <p:nvPicPr>
                        <p:cNvPr id="0" name="图片 7"/>
                        <p:cNvPicPr/>
                        <p:nvPr/>
                      </p:nvPicPr>
                      <p:blipFill>
                        <a:blip r:embed="rId15"/>
                        <a:stretch>
                          <a:fillRect/>
                        </a:stretch>
                      </p:blipFill>
                      <p:spPr>
                        <a:xfrm>
                          <a:off x="2216" y="4237"/>
                          <a:ext cx="532" cy="699"/>
                        </a:xfrm>
                        <a:prstGeom prst="rect">
                          <a:avLst/>
                        </a:prstGeom>
                        <a:noFill/>
                        <a:ln w="38100">
                          <a:noFill/>
                          <a:miter/>
                        </a:ln>
                      </p:spPr>
                    </p:pic>
                  </p:oleObj>
                </mc:Fallback>
              </mc:AlternateContent>
            </a:graphicData>
          </a:graphic>
        </p:graphicFrame>
        <p:graphicFrame>
          <p:nvGraphicFramePr>
            <p:cNvPr id="9" name="对象 -2147482594"/>
            <p:cNvGraphicFramePr>
              <a:graphicFrameLocks noChangeAspect="1"/>
            </p:cNvGraphicFramePr>
            <p:nvPr/>
          </p:nvGraphicFramePr>
          <p:xfrm>
            <a:off x="7587" y="4237"/>
            <a:ext cx="510" cy="715"/>
          </p:xfrm>
          <a:graphic>
            <a:graphicData uri="http://schemas.openxmlformats.org/presentationml/2006/ole">
              <mc:AlternateContent xmlns:mc="http://schemas.openxmlformats.org/markup-compatibility/2006">
                <mc:Choice xmlns:v="urn:schemas-microsoft-com:vml" Requires="v">
                  <p:oleObj spid="_x0000_s4129" r:id="rId16" imgW="139700" imgH="215900" progId="Equation.DSMT4">
                    <p:embed/>
                  </p:oleObj>
                </mc:Choice>
                <mc:Fallback>
                  <p:oleObj r:id="rId16" imgW="139700" imgH="215900" progId="Equation.DSMT4">
                    <p:embed/>
                    <p:pic>
                      <p:nvPicPr>
                        <p:cNvPr id="0" name="图片 8"/>
                        <p:cNvPicPr/>
                        <p:nvPr/>
                      </p:nvPicPr>
                      <p:blipFill>
                        <a:blip r:embed="rId17"/>
                        <a:stretch>
                          <a:fillRect/>
                        </a:stretch>
                      </p:blipFill>
                      <p:spPr>
                        <a:xfrm>
                          <a:off x="7587" y="4237"/>
                          <a:ext cx="510" cy="715"/>
                        </a:xfrm>
                        <a:prstGeom prst="rect">
                          <a:avLst/>
                        </a:prstGeom>
                        <a:noFill/>
                        <a:ln w="38100">
                          <a:noFill/>
                          <a:miter/>
                        </a:ln>
                      </p:spPr>
                    </p:pic>
                  </p:oleObj>
                </mc:Fallback>
              </mc:AlternateContent>
            </a:graphicData>
          </a:graphic>
        </p:graphicFrame>
        <p:graphicFrame>
          <p:nvGraphicFramePr>
            <p:cNvPr id="10" name="对象 -2147482593"/>
            <p:cNvGraphicFramePr>
              <a:graphicFrameLocks noChangeAspect="1"/>
            </p:cNvGraphicFramePr>
            <p:nvPr/>
          </p:nvGraphicFramePr>
          <p:xfrm>
            <a:off x="7759" y="4952"/>
            <a:ext cx="3785" cy="708"/>
          </p:xfrm>
          <a:graphic>
            <a:graphicData uri="http://schemas.openxmlformats.org/presentationml/2006/ole">
              <mc:AlternateContent xmlns:mc="http://schemas.openxmlformats.org/markup-compatibility/2006">
                <mc:Choice xmlns:v="urn:schemas-microsoft-com:vml" Requires="v">
                  <p:oleObj spid="_x0000_s4130" r:id="rId18" imgW="1320165" imgH="241300" progId="Equation.DSMT4">
                    <p:embed/>
                  </p:oleObj>
                </mc:Choice>
                <mc:Fallback>
                  <p:oleObj r:id="rId18" imgW="1320165" imgH="241300" progId="Equation.DSMT4">
                    <p:embed/>
                    <p:pic>
                      <p:nvPicPr>
                        <p:cNvPr id="0" name="图片 9"/>
                        <p:cNvPicPr/>
                        <p:nvPr/>
                      </p:nvPicPr>
                      <p:blipFill>
                        <a:blip r:embed="rId19"/>
                        <a:stretch>
                          <a:fillRect/>
                        </a:stretch>
                      </p:blipFill>
                      <p:spPr>
                        <a:xfrm>
                          <a:off x="7759" y="4952"/>
                          <a:ext cx="3785" cy="708"/>
                        </a:xfrm>
                        <a:prstGeom prst="rect">
                          <a:avLst/>
                        </a:prstGeom>
                        <a:noFill/>
                        <a:ln w="38100">
                          <a:noFill/>
                          <a:miter/>
                        </a:ln>
                      </p:spPr>
                    </p:pic>
                  </p:oleObj>
                </mc:Fallback>
              </mc:AlternateContent>
            </a:graphicData>
          </a:graphic>
        </p:graphicFrame>
        <p:graphicFrame>
          <p:nvGraphicFramePr>
            <p:cNvPr id="11" name="对象 -2147482592"/>
            <p:cNvGraphicFramePr>
              <a:graphicFrameLocks noChangeAspect="1"/>
            </p:cNvGraphicFramePr>
            <p:nvPr/>
          </p:nvGraphicFramePr>
          <p:xfrm>
            <a:off x="12906" y="4952"/>
            <a:ext cx="2264" cy="697"/>
          </p:xfrm>
          <a:graphic>
            <a:graphicData uri="http://schemas.openxmlformats.org/presentationml/2006/ole">
              <mc:AlternateContent xmlns:mc="http://schemas.openxmlformats.org/markup-compatibility/2006">
                <mc:Choice xmlns:v="urn:schemas-microsoft-com:vml" Requires="v">
                  <p:oleObj spid="_x0000_s4131" r:id="rId20" imgW="850900" imgH="228600" progId="Equation.DSMT4">
                    <p:embed/>
                  </p:oleObj>
                </mc:Choice>
                <mc:Fallback>
                  <p:oleObj r:id="rId20" imgW="850900" imgH="228600" progId="Equation.DSMT4">
                    <p:embed/>
                    <p:pic>
                      <p:nvPicPr>
                        <p:cNvPr id="0" name="图片 10"/>
                        <p:cNvPicPr/>
                        <p:nvPr/>
                      </p:nvPicPr>
                      <p:blipFill>
                        <a:blip r:embed="rId21"/>
                        <a:stretch>
                          <a:fillRect/>
                        </a:stretch>
                      </p:blipFill>
                      <p:spPr>
                        <a:xfrm>
                          <a:off x="12906" y="4952"/>
                          <a:ext cx="2264" cy="697"/>
                        </a:xfrm>
                        <a:prstGeom prst="rect">
                          <a:avLst/>
                        </a:prstGeom>
                        <a:noFill/>
                        <a:ln w="38100">
                          <a:noFill/>
                          <a:miter/>
                        </a:ln>
                      </p:spPr>
                    </p:pic>
                  </p:oleObj>
                </mc:Fallback>
              </mc:AlternateContent>
            </a:graphicData>
          </a:graphic>
        </p:graphicFrame>
        <p:graphicFrame>
          <p:nvGraphicFramePr>
            <p:cNvPr id="12" name="对象 -2147482591"/>
            <p:cNvGraphicFramePr>
              <a:graphicFrameLocks noChangeAspect="1"/>
            </p:cNvGraphicFramePr>
            <p:nvPr/>
          </p:nvGraphicFramePr>
          <p:xfrm>
            <a:off x="4520" y="5649"/>
            <a:ext cx="2314" cy="675"/>
          </p:xfrm>
          <a:graphic>
            <a:graphicData uri="http://schemas.openxmlformats.org/presentationml/2006/ole">
              <mc:AlternateContent xmlns:mc="http://schemas.openxmlformats.org/markup-compatibility/2006">
                <mc:Choice xmlns:v="urn:schemas-microsoft-com:vml" Requires="v">
                  <p:oleObj spid="_x0000_s4132" r:id="rId22" imgW="914400" imgH="254000" progId="Equation.DSMT4">
                    <p:embed/>
                  </p:oleObj>
                </mc:Choice>
                <mc:Fallback>
                  <p:oleObj r:id="rId22" imgW="914400" imgH="254000" progId="Equation.DSMT4">
                    <p:embed/>
                    <p:pic>
                      <p:nvPicPr>
                        <p:cNvPr id="0" name="图片 11"/>
                        <p:cNvPicPr/>
                        <p:nvPr/>
                      </p:nvPicPr>
                      <p:blipFill>
                        <a:blip r:embed="rId23"/>
                        <a:stretch>
                          <a:fillRect/>
                        </a:stretch>
                      </p:blipFill>
                      <p:spPr>
                        <a:xfrm>
                          <a:off x="4520" y="5649"/>
                          <a:ext cx="2314" cy="675"/>
                        </a:xfrm>
                        <a:prstGeom prst="rect">
                          <a:avLst/>
                        </a:prstGeom>
                        <a:noFill/>
                        <a:ln w="38100">
                          <a:noFill/>
                          <a:miter/>
                        </a:ln>
                      </p:spPr>
                    </p:pic>
                  </p:oleObj>
                </mc:Fallback>
              </mc:AlternateContent>
            </a:graphicData>
          </a:graphic>
        </p:graphicFrame>
        <p:graphicFrame>
          <p:nvGraphicFramePr>
            <p:cNvPr id="13" name="对象 -2147482590"/>
            <p:cNvGraphicFramePr>
              <a:graphicFrameLocks noChangeAspect="1"/>
            </p:cNvGraphicFramePr>
            <p:nvPr/>
          </p:nvGraphicFramePr>
          <p:xfrm>
            <a:off x="8354" y="5633"/>
            <a:ext cx="3332" cy="707"/>
          </p:xfrm>
          <a:graphic>
            <a:graphicData uri="http://schemas.openxmlformats.org/presentationml/2006/ole">
              <mc:AlternateContent xmlns:mc="http://schemas.openxmlformats.org/markup-compatibility/2006">
                <mc:Choice xmlns:v="urn:schemas-microsoft-com:vml" Requires="v">
                  <p:oleObj spid="_x0000_s4133" r:id="rId24" imgW="1282700" imgH="254000" progId="Equation.DSMT4">
                    <p:embed/>
                  </p:oleObj>
                </mc:Choice>
                <mc:Fallback>
                  <p:oleObj r:id="rId24" imgW="1282700" imgH="254000" progId="Equation.DSMT4">
                    <p:embed/>
                    <p:pic>
                      <p:nvPicPr>
                        <p:cNvPr id="0" name="图片 12"/>
                        <p:cNvPicPr/>
                        <p:nvPr/>
                      </p:nvPicPr>
                      <p:blipFill>
                        <a:blip r:embed="rId25"/>
                        <a:stretch>
                          <a:fillRect/>
                        </a:stretch>
                      </p:blipFill>
                      <p:spPr>
                        <a:xfrm>
                          <a:off x="8354" y="5633"/>
                          <a:ext cx="3332" cy="707"/>
                        </a:xfrm>
                        <a:prstGeom prst="rect">
                          <a:avLst/>
                        </a:prstGeom>
                        <a:noFill/>
                        <a:ln w="38100">
                          <a:noFill/>
                          <a:miter/>
                        </a:ln>
                      </p:spPr>
                    </p:pic>
                  </p:oleObj>
                </mc:Fallback>
              </mc:AlternateContent>
            </a:graphicData>
          </a:graphic>
        </p:graphicFrame>
        <p:graphicFrame>
          <p:nvGraphicFramePr>
            <p:cNvPr id="14" name="对象 -2147482589"/>
            <p:cNvGraphicFramePr>
              <a:graphicFrameLocks noChangeAspect="1"/>
            </p:cNvGraphicFramePr>
            <p:nvPr/>
          </p:nvGraphicFramePr>
          <p:xfrm>
            <a:off x="1578" y="6340"/>
            <a:ext cx="1819" cy="617"/>
          </p:xfrm>
          <a:graphic>
            <a:graphicData uri="http://schemas.openxmlformats.org/presentationml/2006/ole">
              <mc:AlternateContent xmlns:mc="http://schemas.openxmlformats.org/markup-compatibility/2006">
                <mc:Choice xmlns:v="urn:schemas-microsoft-com:vml" Requires="v">
                  <p:oleObj spid="_x0000_s4134" r:id="rId26" imgW="584200" imgH="203200" progId="Equation.DSMT4">
                    <p:embed/>
                  </p:oleObj>
                </mc:Choice>
                <mc:Fallback>
                  <p:oleObj r:id="rId26" imgW="584200" imgH="203200" progId="Equation.DSMT4">
                    <p:embed/>
                    <p:pic>
                      <p:nvPicPr>
                        <p:cNvPr id="0" name="图片 13"/>
                        <p:cNvPicPr/>
                        <p:nvPr/>
                      </p:nvPicPr>
                      <p:blipFill>
                        <a:blip r:embed="rId27"/>
                        <a:stretch>
                          <a:fillRect/>
                        </a:stretch>
                      </p:blipFill>
                      <p:spPr>
                        <a:xfrm>
                          <a:off x="1578" y="6340"/>
                          <a:ext cx="1819" cy="617"/>
                        </a:xfrm>
                        <a:prstGeom prst="rect">
                          <a:avLst/>
                        </a:prstGeom>
                        <a:noFill/>
                        <a:ln w="38100">
                          <a:noFill/>
                          <a:miter/>
                        </a:ln>
                      </p:spPr>
                    </p:pic>
                  </p:oleObj>
                </mc:Fallback>
              </mc:AlternateContent>
            </a:graphicData>
          </a:graphic>
        </p:graphicFrame>
      </p:grpSp>
      <p:graphicFrame>
        <p:nvGraphicFramePr>
          <p:cNvPr id="15" name="对象 -2147482588"/>
          <p:cNvGraphicFramePr>
            <a:graphicFrameLocks noChangeAspect="1"/>
          </p:cNvGraphicFramePr>
          <p:nvPr/>
        </p:nvGraphicFramePr>
        <p:xfrm>
          <a:off x="4207510" y="4185920"/>
          <a:ext cx="2178050" cy="2199640"/>
        </p:xfrm>
        <a:graphic>
          <a:graphicData uri="http://schemas.openxmlformats.org/presentationml/2006/ole">
            <mc:AlternateContent xmlns:mc="http://schemas.openxmlformats.org/markup-compatibility/2006">
              <mc:Choice xmlns:v="urn:schemas-microsoft-com:vml" Requires="v">
                <p:oleObj spid="_x0000_s4135" r:id="rId28" imgW="939800" imgH="965200" progId="Equation.DSMT4">
                  <p:embed/>
                </p:oleObj>
              </mc:Choice>
              <mc:Fallback>
                <p:oleObj r:id="rId28" imgW="939800" imgH="965200" progId="Equation.DSMT4">
                  <p:embed/>
                  <p:pic>
                    <p:nvPicPr>
                      <p:cNvPr id="0" name="图片 14"/>
                      <p:cNvPicPr/>
                      <p:nvPr/>
                    </p:nvPicPr>
                    <p:blipFill>
                      <a:blip r:embed="rId29"/>
                      <a:stretch>
                        <a:fillRect/>
                      </a:stretch>
                    </p:blipFill>
                    <p:spPr>
                      <a:xfrm>
                        <a:off x="4207510" y="4185920"/>
                        <a:ext cx="2178050" cy="2199640"/>
                      </a:xfrm>
                      <a:prstGeom prst="rect">
                        <a:avLst/>
                      </a:prstGeom>
                      <a:noFill/>
                      <a:ln w="38100">
                        <a:noFill/>
                        <a:miter/>
                      </a:ln>
                    </p:spPr>
                  </p:pic>
                </p:oleObj>
              </mc:Fallback>
            </mc:AlternateContent>
          </a:graphicData>
        </a:graphic>
      </p:graphicFrame>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par>
                                <p:cTn id="8" presetID="22" presetClass="entr" presetSubtype="8"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2"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666819" y="300264"/>
            <a:ext cx="3257149" cy="523220"/>
            <a:chOff x="666819" y="300264"/>
            <a:chExt cx="3257149"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666819" y="300264"/>
              <a:ext cx="3092049" cy="52197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二、多层感知机</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 name="组合 1"/>
          <p:cNvGrpSpPr/>
          <p:nvPr/>
        </p:nvGrpSpPr>
        <p:grpSpPr>
          <a:xfrm>
            <a:off x="1346835" y="2056130"/>
            <a:ext cx="8947150" cy="1936750"/>
            <a:chOff x="1578" y="1912"/>
            <a:chExt cx="14090" cy="3050"/>
          </a:xfrm>
        </p:grpSpPr>
        <p:sp>
          <p:nvSpPr>
            <p:cNvPr id="49" name="矩形 48"/>
            <p:cNvSpPr/>
            <p:nvPr/>
          </p:nvSpPr>
          <p:spPr>
            <a:xfrm>
              <a:off x="1578" y="1912"/>
              <a:ext cx="14090" cy="3050"/>
            </a:xfrm>
            <a:prstGeom prst="rect">
              <a:avLst/>
            </a:prstGeom>
          </p:spPr>
          <p:txBody>
            <a:bodyPr wrap="square" lIns="91436" tIns="45718" rIns="91436" bIns="45718">
              <a:spAutoFit/>
            </a:bodyPr>
            <a:lstStyle/>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目前模型     的参数是未知的，需要选择一种优化算法、一个损失函数通过大量样本对模型的参数进行估计。整体上，任何机器学习或深度学习任务都可归结为分类或者回归任务，由此产生了两个主要的损失函数：交叉熵损失函数和平方误差损失函数。反向传播算法是一种广泛使用的神经网络模型训练算法。</a:t>
              </a:r>
            </a:p>
          </p:txBody>
        </p:sp>
        <p:graphicFrame>
          <p:nvGraphicFramePr>
            <p:cNvPr id="3" name="对象 -2147482584"/>
            <p:cNvGraphicFramePr>
              <a:graphicFrameLocks noChangeAspect="1"/>
            </p:cNvGraphicFramePr>
            <p:nvPr/>
          </p:nvGraphicFramePr>
          <p:xfrm>
            <a:off x="3346" y="2049"/>
            <a:ext cx="569" cy="747"/>
          </p:xfrm>
          <a:graphic>
            <a:graphicData uri="http://schemas.openxmlformats.org/presentationml/2006/ole">
              <mc:AlternateContent xmlns:mc="http://schemas.openxmlformats.org/markup-compatibility/2006">
                <mc:Choice xmlns:v="urn:schemas-microsoft-com:vml" Requires="v">
                  <p:oleObj spid="_x0000_s5123" r:id="rId3" imgW="152400" imgH="203200" progId="Equation.DSMT4">
                    <p:embed/>
                  </p:oleObj>
                </mc:Choice>
                <mc:Fallback>
                  <p:oleObj r:id="rId3" imgW="152400" imgH="203200" progId="Equation.DSMT4">
                    <p:embed/>
                    <p:pic>
                      <p:nvPicPr>
                        <p:cNvPr id="0" name="图片 3075"/>
                        <p:cNvPicPr/>
                        <p:nvPr/>
                      </p:nvPicPr>
                      <p:blipFill>
                        <a:blip r:embed="rId4"/>
                        <a:stretch>
                          <a:fillRect/>
                        </a:stretch>
                      </p:blipFill>
                      <p:spPr>
                        <a:xfrm>
                          <a:off x="3346" y="2049"/>
                          <a:ext cx="569" cy="747"/>
                        </a:xfrm>
                        <a:prstGeom prst="rect">
                          <a:avLst/>
                        </a:prstGeom>
                        <a:noFill/>
                        <a:ln w="38100">
                          <a:noFill/>
                          <a:miter/>
                        </a:ln>
                      </p:spPr>
                    </p:pic>
                  </p:oleObj>
                </mc:Fallback>
              </mc:AlternateContent>
            </a:graphicData>
          </a:graphic>
        </p:graphicFrame>
      </p:gr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par>
                                <p:cTn id="8" presetID="22" presetClass="entr" presetSubtype="8"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2"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4"/>
          <p:cNvGrpSpPr>
            <a:grpSpLocks noChangeAspect="1"/>
          </p:cNvGrpSpPr>
          <p:nvPr/>
        </p:nvGrpSpPr>
        <p:grpSpPr bwMode="auto">
          <a:xfrm>
            <a:off x="5321518" y="1733794"/>
            <a:ext cx="1526307" cy="1063544"/>
            <a:chOff x="3652" y="2029"/>
            <a:chExt cx="376" cy="262"/>
          </a:xfrm>
        </p:grpSpPr>
        <p:sp>
          <p:nvSpPr>
            <p:cNvPr id="32" name="AutoShape 3"/>
            <p:cNvSpPr>
              <a:spLocks noChangeAspect="1" noChangeArrowheads="1" noTextEdit="1"/>
            </p:cNvSpPr>
            <p:nvPr/>
          </p:nvSpPr>
          <p:spPr bwMode="auto">
            <a:xfrm>
              <a:off x="3652" y="2029"/>
              <a:ext cx="37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 name="Freeform 5"/>
            <p:cNvSpPr/>
            <p:nvPr/>
          </p:nvSpPr>
          <p:spPr bwMode="auto">
            <a:xfrm>
              <a:off x="3748" y="2187"/>
              <a:ext cx="172" cy="106"/>
            </a:xfrm>
            <a:custGeom>
              <a:avLst/>
              <a:gdLst>
                <a:gd name="T0" fmla="*/ 38 w 71"/>
                <a:gd name="T1" fmla="*/ 21 h 44"/>
                <a:gd name="T2" fmla="*/ 34 w 71"/>
                <a:gd name="T3" fmla="*/ 19 h 44"/>
                <a:gd name="T4" fmla="*/ 0 w 71"/>
                <a:gd name="T5" fmla="*/ 0 h 44"/>
                <a:gd name="T6" fmla="*/ 7 w 71"/>
                <a:gd name="T7" fmla="*/ 27 h 44"/>
                <a:gd name="T8" fmla="*/ 38 w 71"/>
                <a:gd name="T9" fmla="*/ 44 h 44"/>
                <a:gd name="T10" fmla="*/ 67 w 71"/>
                <a:gd name="T11" fmla="*/ 27 h 44"/>
                <a:gd name="T12" fmla="*/ 71 w 71"/>
                <a:gd name="T13" fmla="*/ 3 h 44"/>
                <a:gd name="T14" fmla="*/ 41 w 71"/>
                <a:gd name="T15" fmla="*/ 19 h 44"/>
                <a:gd name="T16" fmla="*/ 38 w 71"/>
                <a:gd name="T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44">
                  <a:moveTo>
                    <a:pt x="38" y="21"/>
                  </a:moveTo>
                  <a:cubicBezTo>
                    <a:pt x="34" y="19"/>
                    <a:pt x="34" y="19"/>
                    <a:pt x="34" y="19"/>
                  </a:cubicBezTo>
                  <a:cubicBezTo>
                    <a:pt x="0" y="0"/>
                    <a:pt x="0" y="0"/>
                    <a:pt x="0" y="0"/>
                  </a:cubicBezTo>
                  <a:cubicBezTo>
                    <a:pt x="2" y="11"/>
                    <a:pt x="7" y="27"/>
                    <a:pt x="7" y="27"/>
                  </a:cubicBezTo>
                  <a:cubicBezTo>
                    <a:pt x="7" y="27"/>
                    <a:pt x="30" y="44"/>
                    <a:pt x="38" y="44"/>
                  </a:cubicBezTo>
                  <a:cubicBezTo>
                    <a:pt x="46" y="44"/>
                    <a:pt x="67" y="27"/>
                    <a:pt x="67" y="27"/>
                  </a:cubicBezTo>
                  <a:cubicBezTo>
                    <a:pt x="67" y="27"/>
                    <a:pt x="69" y="13"/>
                    <a:pt x="71" y="3"/>
                  </a:cubicBezTo>
                  <a:cubicBezTo>
                    <a:pt x="41" y="19"/>
                    <a:pt x="41" y="19"/>
                    <a:pt x="41" y="19"/>
                  </a:cubicBezTo>
                  <a:lnTo>
                    <a:pt x="38" y="21"/>
                  </a:ln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6"/>
            <p:cNvSpPr/>
            <p:nvPr/>
          </p:nvSpPr>
          <p:spPr bwMode="auto">
            <a:xfrm>
              <a:off x="3652" y="2031"/>
              <a:ext cx="378" cy="231"/>
            </a:xfrm>
            <a:custGeom>
              <a:avLst/>
              <a:gdLst>
                <a:gd name="T0" fmla="*/ 79 w 157"/>
                <a:gd name="T1" fmla="*/ 1 h 95"/>
                <a:gd name="T2" fmla="*/ 76 w 157"/>
                <a:gd name="T3" fmla="*/ 0 h 95"/>
                <a:gd name="T4" fmla="*/ 73 w 157"/>
                <a:gd name="T5" fmla="*/ 1 h 95"/>
                <a:gd name="T6" fmla="*/ 13 w 157"/>
                <a:gd name="T7" fmla="*/ 29 h 95"/>
                <a:gd name="T8" fmla="*/ 0 w 157"/>
                <a:gd name="T9" fmla="*/ 34 h 95"/>
                <a:gd name="T10" fmla="*/ 12 w 157"/>
                <a:gd name="T11" fmla="*/ 41 h 95"/>
                <a:gd name="T12" fmla="*/ 16 w 157"/>
                <a:gd name="T13" fmla="*/ 43 h 95"/>
                <a:gd name="T14" fmla="*/ 16 w 157"/>
                <a:gd name="T15" fmla="*/ 65 h 95"/>
                <a:gd name="T16" fmla="*/ 11 w 157"/>
                <a:gd name="T17" fmla="*/ 80 h 95"/>
                <a:gd name="T18" fmla="*/ 18 w 157"/>
                <a:gd name="T19" fmla="*/ 95 h 95"/>
                <a:gd name="T20" fmla="*/ 24 w 157"/>
                <a:gd name="T21" fmla="*/ 80 h 95"/>
                <a:gd name="T22" fmla="*/ 19 w 157"/>
                <a:gd name="T23" fmla="*/ 65 h 95"/>
                <a:gd name="T24" fmla="*/ 19 w 157"/>
                <a:gd name="T25" fmla="*/ 45 h 95"/>
                <a:gd name="T26" fmla="*/ 40 w 157"/>
                <a:gd name="T27" fmla="*/ 57 h 95"/>
                <a:gd name="T28" fmla="*/ 74 w 157"/>
                <a:gd name="T29" fmla="*/ 76 h 95"/>
                <a:gd name="T30" fmla="*/ 78 w 157"/>
                <a:gd name="T31" fmla="*/ 78 h 95"/>
                <a:gd name="T32" fmla="*/ 81 w 157"/>
                <a:gd name="T33" fmla="*/ 76 h 95"/>
                <a:gd name="T34" fmla="*/ 111 w 157"/>
                <a:gd name="T35" fmla="*/ 59 h 95"/>
                <a:gd name="T36" fmla="*/ 145 w 157"/>
                <a:gd name="T37" fmla="*/ 41 h 95"/>
                <a:gd name="T38" fmla="*/ 157 w 157"/>
                <a:gd name="T39" fmla="*/ 34 h 95"/>
                <a:gd name="T40" fmla="*/ 144 w 157"/>
                <a:gd name="T41" fmla="*/ 28 h 95"/>
                <a:gd name="T42" fmla="*/ 79 w 157"/>
                <a:gd name="T43"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 h="95">
                  <a:moveTo>
                    <a:pt x="79" y="1"/>
                  </a:moveTo>
                  <a:cubicBezTo>
                    <a:pt x="76" y="0"/>
                    <a:pt x="76" y="0"/>
                    <a:pt x="76" y="0"/>
                  </a:cubicBezTo>
                  <a:cubicBezTo>
                    <a:pt x="73" y="1"/>
                    <a:pt x="73" y="1"/>
                    <a:pt x="73" y="1"/>
                  </a:cubicBezTo>
                  <a:cubicBezTo>
                    <a:pt x="13" y="29"/>
                    <a:pt x="13" y="29"/>
                    <a:pt x="13" y="29"/>
                  </a:cubicBezTo>
                  <a:cubicBezTo>
                    <a:pt x="0" y="34"/>
                    <a:pt x="0" y="34"/>
                    <a:pt x="0" y="34"/>
                  </a:cubicBezTo>
                  <a:cubicBezTo>
                    <a:pt x="12" y="41"/>
                    <a:pt x="12" y="41"/>
                    <a:pt x="12" y="41"/>
                  </a:cubicBezTo>
                  <a:cubicBezTo>
                    <a:pt x="16" y="43"/>
                    <a:pt x="16" y="43"/>
                    <a:pt x="16" y="43"/>
                  </a:cubicBezTo>
                  <a:cubicBezTo>
                    <a:pt x="16" y="65"/>
                    <a:pt x="16" y="65"/>
                    <a:pt x="16" y="65"/>
                  </a:cubicBezTo>
                  <a:cubicBezTo>
                    <a:pt x="13" y="67"/>
                    <a:pt x="11" y="73"/>
                    <a:pt x="11" y="80"/>
                  </a:cubicBezTo>
                  <a:cubicBezTo>
                    <a:pt x="11" y="88"/>
                    <a:pt x="14" y="95"/>
                    <a:pt x="18" y="95"/>
                  </a:cubicBezTo>
                  <a:cubicBezTo>
                    <a:pt x="21" y="95"/>
                    <a:pt x="24" y="88"/>
                    <a:pt x="24" y="80"/>
                  </a:cubicBezTo>
                  <a:cubicBezTo>
                    <a:pt x="24" y="73"/>
                    <a:pt x="22" y="67"/>
                    <a:pt x="19" y="65"/>
                  </a:cubicBezTo>
                  <a:cubicBezTo>
                    <a:pt x="19" y="45"/>
                    <a:pt x="19" y="45"/>
                    <a:pt x="19" y="45"/>
                  </a:cubicBezTo>
                  <a:cubicBezTo>
                    <a:pt x="40" y="57"/>
                    <a:pt x="40" y="57"/>
                    <a:pt x="40" y="57"/>
                  </a:cubicBezTo>
                  <a:cubicBezTo>
                    <a:pt x="74" y="76"/>
                    <a:pt x="74" y="76"/>
                    <a:pt x="74" y="76"/>
                  </a:cubicBezTo>
                  <a:cubicBezTo>
                    <a:pt x="78" y="78"/>
                    <a:pt x="78" y="78"/>
                    <a:pt x="78" y="78"/>
                  </a:cubicBezTo>
                  <a:cubicBezTo>
                    <a:pt x="81" y="76"/>
                    <a:pt x="81" y="76"/>
                    <a:pt x="81" y="76"/>
                  </a:cubicBezTo>
                  <a:cubicBezTo>
                    <a:pt x="111" y="59"/>
                    <a:pt x="111" y="59"/>
                    <a:pt x="111" y="59"/>
                  </a:cubicBezTo>
                  <a:cubicBezTo>
                    <a:pt x="145" y="41"/>
                    <a:pt x="145" y="41"/>
                    <a:pt x="145" y="41"/>
                  </a:cubicBezTo>
                  <a:cubicBezTo>
                    <a:pt x="157" y="34"/>
                    <a:pt x="157" y="34"/>
                    <a:pt x="157" y="34"/>
                  </a:cubicBezTo>
                  <a:cubicBezTo>
                    <a:pt x="144" y="28"/>
                    <a:pt x="144" y="28"/>
                    <a:pt x="144" y="28"/>
                  </a:cubicBezTo>
                  <a:lnTo>
                    <a:pt x="79" y="1"/>
                  </a:ln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4" name="文本框 43"/>
          <p:cNvSpPr txBox="1"/>
          <p:nvPr/>
        </p:nvSpPr>
        <p:spPr>
          <a:xfrm>
            <a:off x="4481195" y="3331210"/>
            <a:ext cx="3229610" cy="1013460"/>
          </a:xfrm>
          <a:prstGeom prst="rect">
            <a:avLst/>
          </a:prstGeom>
          <a:noFill/>
        </p:spPr>
        <p:txBody>
          <a:bodyPr wrap="none" lIns="91436" tIns="45718" rIns="91436" bIns="45718" rtlCol="0">
            <a:spAutoFit/>
          </a:bodyPr>
          <a:lstStyle>
            <a:defPPr>
              <a:defRPr lang="zh-CN"/>
            </a:defPPr>
            <a:lvl1pPr>
              <a:defRPr sz="6000" b="1">
                <a:solidFill>
                  <a:srgbClr val="005CA7"/>
                </a:solidFill>
                <a:latin typeface="微软雅黑" panose="020B0503020204020204" pitchFamily="34" charset="-122"/>
                <a:ea typeface="微软雅黑" panose="020B0503020204020204" pitchFamily="34" charset="-122"/>
              </a:defRPr>
            </a:lvl1pPr>
          </a:lstStyle>
          <a:p>
            <a:pPr algn="ctr"/>
            <a:r>
              <a:rPr lang="zh-CN" altLang="en-US" dirty="0"/>
              <a:t>损失函数</a:t>
            </a:r>
          </a:p>
        </p:txBody>
      </p:sp>
      <p:grpSp>
        <p:nvGrpSpPr>
          <p:cNvPr id="38" name="组合 37"/>
          <p:cNvGrpSpPr/>
          <p:nvPr/>
        </p:nvGrpSpPr>
        <p:grpSpPr>
          <a:xfrm>
            <a:off x="7924801" y="3724155"/>
            <a:ext cx="4165600" cy="243081"/>
            <a:chOff x="743958" y="3475975"/>
            <a:chExt cx="753417" cy="0"/>
          </a:xfrm>
        </p:grpSpPr>
        <p:cxnSp>
          <p:nvCxnSpPr>
            <p:cNvPr id="42" name="直接连接符 41"/>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flipH="1">
            <a:off x="-88900" y="3718120"/>
            <a:ext cx="4356100" cy="393049"/>
            <a:chOff x="743958" y="3475975"/>
            <a:chExt cx="753417" cy="0"/>
          </a:xfrm>
        </p:grpSpPr>
        <p:cxnSp>
          <p:nvCxnSpPr>
            <p:cNvPr id="40" name="直接连接符 39"/>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strVal val="(6*min(max(#ppt_w*#ppt_h,.3),1)-7.4)/-.7*#ppt_w"/>
                                          </p:val>
                                        </p:tav>
                                        <p:tav tm="100000">
                                          <p:val>
                                            <p:strVal val="#ppt_w"/>
                                          </p:val>
                                        </p:tav>
                                      </p:tavLst>
                                    </p:anim>
                                    <p:anim calcmode="lin" valueType="num">
                                      <p:cBhvr>
                                        <p:cTn id="8" dur="500" fill="hold"/>
                                        <p:tgtEl>
                                          <p:spTgt spid="31"/>
                                        </p:tgtEl>
                                        <p:attrNameLst>
                                          <p:attrName>ppt_h</p:attrName>
                                        </p:attrNameLst>
                                      </p:cBhvr>
                                      <p:tavLst>
                                        <p:tav tm="0">
                                          <p:val>
                                            <p:strVal val="(6*min(max(#ppt_w*#ppt_h,.3),1)-7.4)/-.7*#ppt_h"/>
                                          </p:val>
                                        </p:tav>
                                        <p:tav tm="100000">
                                          <p:val>
                                            <p:strVal val="#ppt_h"/>
                                          </p:val>
                                        </p:tav>
                                      </p:tavLst>
                                    </p:anim>
                                    <p:anim calcmode="lin" valueType="num">
                                      <p:cBhvr>
                                        <p:cTn id="9" dur="500" fill="hold"/>
                                        <p:tgtEl>
                                          <p:spTgt spid="31"/>
                                        </p:tgtEl>
                                        <p:attrNameLst>
                                          <p:attrName>ppt_x</p:attrName>
                                        </p:attrNameLst>
                                      </p:cBhvr>
                                      <p:tavLst>
                                        <p:tav tm="0">
                                          <p:val>
                                            <p:fltVal val="0.5"/>
                                          </p:val>
                                        </p:tav>
                                        <p:tav tm="100000">
                                          <p:val>
                                            <p:strVal val="#ppt_x"/>
                                          </p:val>
                                        </p:tav>
                                      </p:tavLst>
                                    </p:anim>
                                    <p:anim calcmode="lin" valueType="num">
                                      <p:cBhvr>
                                        <p:cTn id="10" dur="500" fill="hold"/>
                                        <p:tgtEl>
                                          <p:spTgt spid="31"/>
                                        </p:tgtEl>
                                        <p:attrNameLst>
                                          <p:attrName>ppt_y</p:attrName>
                                        </p:attrNameLst>
                                      </p:cBhvr>
                                      <p:tavLst>
                                        <p:tav tm="0">
                                          <p:val>
                                            <p:strVal val="1+(6*min(max(#ppt_w*#ppt_h,.3),1)-7.4)/-.7*#ppt_h/2"/>
                                          </p:val>
                                        </p:tav>
                                        <p:tav tm="100000">
                                          <p:val>
                                            <p:strVal val="#ppt_y"/>
                                          </p:val>
                                        </p:tav>
                                      </p:tavLst>
                                    </p:anim>
                                  </p:childTnLst>
                                </p:cTn>
                              </p:par>
                              <p:par>
                                <p:cTn id="11" presetID="12" presetClass="entr" presetSubtype="4" fill="hold" grpId="0" nodeType="withEffect">
                                  <p:stCondLst>
                                    <p:cond delay="30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p:tgtEl>
                                          <p:spTgt spid="44"/>
                                        </p:tgtEl>
                                        <p:attrNameLst>
                                          <p:attrName>ppt_y</p:attrName>
                                        </p:attrNameLst>
                                      </p:cBhvr>
                                      <p:tavLst>
                                        <p:tav tm="0">
                                          <p:val>
                                            <p:strVal val="#ppt_y+#ppt_h*1.125000"/>
                                          </p:val>
                                        </p:tav>
                                        <p:tav tm="100000">
                                          <p:val>
                                            <p:strVal val="#ppt_y"/>
                                          </p:val>
                                        </p:tav>
                                      </p:tavLst>
                                    </p:anim>
                                    <p:animEffect transition="in" filter="wipe(up)">
                                      <p:cBhvr>
                                        <p:cTn id="14" dur="500"/>
                                        <p:tgtEl>
                                          <p:spTgt spid="44"/>
                                        </p:tgtEl>
                                      </p:cBhvr>
                                    </p:animEffect>
                                  </p:childTnLst>
                                </p:cTn>
                              </p:par>
                              <p:par>
                                <p:cTn id="15" presetID="22" presetClass="entr" presetSubtype="8" fill="hold" nodeType="withEffect">
                                  <p:stCondLst>
                                    <p:cond delay="60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2" fill="hold" nodeType="withEffect">
                                  <p:stCondLst>
                                    <p:cond delay="600"/>
                                  </p:stCondLst>
                                  <p:childTnLst>
                                    <p:set>
                                      <p:cBhvr>
                                        <p:cTn id="19" dur="1" fill="hold">
                                          <p:stCondLst>
                                            <p:cond delay="0"/>
                                          </p:stCondLst>
                                        </p:cTn>
                                        <p:tgtEl>
                                          <p:spTgt spid="38"/>
                                        </p:tgtEl>
                                        <p:attrNameLst>
                                          <p:attrName>style.visibility</p:attrName>
                                        </p:attrNameLst>
                                      </p:cBhvr>
                                      <p:to>
                                        <p:strVal val="visible"/>
                                      </p:to>
                                    </p:set>
                                    <p:animEffect transition="in" filter="wipe(right)">
                                      <p:cBhvr>
                                        <p:cTn id="2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666819" y="300264"/>
            <a:ext cx="3257149" cy="523220"/>
            <a:chOff x="666819" y="300264"/>
            <a:chExt cx="3257149"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666819" y="300264"/>
              <a:ext cx="3092049" cy="52197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三、损失函数</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 name="组合 5"/>
          <p:cNvGrpSpPr/>
          <p:nvPr/>
        </p:nvGrpSpPr>
        <p:grpSpPr>
          <a:xfrm>
            <a:off x="1002030" y="1002030"/>
            <a:ext cx="7800340" cy="3995420"/>
            <a:chOff x="1578" y="1578"/>
            <a:chExt cx="12284" cy="6292"/>
          </a:xfrm>
        </p:grpSpPr>
        <p:grpSp>
          <p:nvGrpSpPr>
            <p:cNvPr id="4" name="组合 3"/>
            <p:cNvGrpSpPr/>
            <p:nvPr/>
          </p:nvGrpSpPr>
          <p:grpSpPr>
            <a:xfrm>
              <a:off x="1578" y="1578"/>
              <a:ext cx="12285" cy="6292"/>
              <a:chOff x="1854821" y="1373231"/>
              <a:chExt cx="2727704" cy="3996022"/>
            </a:xfrm>
          </p:grpSpPr>
          <p:sp>
            <p:nvSpPr>
              <p:cNvPr id="49" name="矩形 48"/>
              <p:cNvSpPr/>
              <p:nvPr/>
            </p:nvSpPr>
            <p:spPr>
              <a:xfrm>
                <a:off x="1854821" y="1585353"/>
                <a:ext cx="2727704" cy="3783900"/>
              </a:xfrm>
              <a:prstGeom prst="rect">
                <a:avLst/>
              </a:prstGeom>
            </p:spPr>
            <p:txBody>
              <a:bodyPr wrap="square" lIns="91436" tIns="45718" rIns="91436" bIns="45718">
                <a:spAutoFit/>
              </a:bodyPr>
              <a:lstStyle/>
              <a:p>
                <a:pPr algn="l">
                  <a:lnSpc>
                    <a:spcPct val="150000"/>
                  </a:lnSpc>
                </a:pPr>
                <a:endParaRPr lang="zh-CN" altLang="en-US" sz="2000" dirty="0">
                  <a:solidFill>
                    <a:schemeClr val="bg2">
                      <a:lumMod val="50000"/>
                    </a:schemeClr>
                  </a:solidFill>
                  <a:latin typeface="微软雅黑" panose="020B0503020204020204" pitchFamily="34" charset="-122"/>
                  <a:ea typeface="微软雅黑" panose="020B0503020204020204" pitchFamily="34" charset="-122"/>
                </a:endParaRP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损失函数被用对于神经网络模型的性能进行度量，其评价的是模型预测值与真实值之间的差异程度，记为                ，其中     是样本</a:t>
                </a: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     的真实标签，    是模型的预测结果。</a:t>
                </a: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不同的任务往往对应不同的损失函数，常用损失函数主要包括有：交叉熵损失函数、平方误差损失函数。交叉熵损失函数主要用于分类任务当中，如图像分类、行为识别等；平方误差损失函数主要用于回归任务中。</a:t>
                </a:r>
              </a:p>
            </p:txBody>
          </p:sp>
          <p:sp>
            <p:nvSpPr>
              <p:cNvPr id="50" name="文本框 49"/>
              <p:cNvSpPr txBox="1"/>
              <p:nvPr/>
            </p:nvSpPr>
            <p:spPr>
              <a:xfrm>
                <a:off x="2720646" y="1373231"/>
                <a:ext cx="952549" cy="459174"/>
              </a:xfrm>
              <a:prstGeom prst="rect">
                <a:avLst/>
              </a:prstGeom>
              <a:noFill/>
            </p:spPr>
            <p:txBody>
              <a:bodyPr wrap="square" lIns="91436" tIns="45718" rIns="91436" bIns="45718" rtlCol="0">
                <a:spAutoFit/>
              </a:bodyPr>
              <a:lstStyle/>
              <a:p>
                <a:r>
                  <a:rPr lang="zh-CN" altLang="en-US" sz="2400" b="1" dirty="0" smtClean="0">
                    <a:solidFill>
                      <a:schemeClr val="bg1">
                        <a:lumMod val="50000"/>
                      </a:schemeClr>
                    </a:solidFill>
                    <a:latin typeface="微软雅黑" panose="020B0503020204020204" pitchFamily="34" charset="-122"/>
                    <a:ea typeface="微软雅黑" panose="020B0503020204020204" pitchFamily="34" charset="-122"/>
                  </a:rPr>
                  <a:t>损失函数</a:t>
                </a:r>
              </a:p>
            </p:txBody>
          </p:sp>
        </p:grpSp>
        <p:graphicFrame>
          <p:nvGraphicFramePr>
            <p:cNvPr id="2" name="对象 -2147482583"/>
            <p:cNvGraphicFramePr>
              <a:graphicFrameLocks noChangeAspect="1"/>
            </p:cNvGraphicFramePr>
            <p:nvPr/>
          </p:nvGraphicFramePr>
          <p:xfrm>
            <a:off x="8451" y="3496"/>
            <a:ext cx="1843" cy="759"/>
          </p:xfrm>
          <a:graphic>
            <a:graphicData uri="http://schemas.openxmlformats.org/presentationml/2006/ole">
              <mc:AlternateContent xmlns:mc="http://schemas.openxmlformats.org/markup-compatibility/2006">
                <mc:Choice xmlns:v="urn:schemas-microsoft-com:vml" Requires="v">
                  <p:oleObj spid="_x0000_s6153" r:id="rId3" imgW="635000" imgH="241300" progId="Equation.DSMT4">
                    <p:embed/>
                  </p:oleObj>
                </mc:Choice>
                <mc:Fallback>
                  <p:oleObj r:id="rId3" imgW="635000" imgH="241300" progId="Equation.DSMT4">
                    <p:embed/>
                    <p:pic>
                      <p:nvPicPr>
                        <p:cNvPr id="0" name="图片 3075"/>
                        <p:cNvPicPr/>
                        <p:nvPr/>
                      </p:nvPicPr>
                      <p:blipFill>
                        <a:blip r:embed="rId4"/>
                        <a:stretch>
                          <a:fillRect/>
                        </a:stretch>
                      </p:blipFill>
                      <p:spPr>
                        <a:xfrm>
                          <a:off x="8451" y="3496"/>
                          <a:ext cx="1843" cy="759"/>
                        </a:xfrm>
                        <a:prstGeom prst="rect">
                          <a:avLst/>
                        </a:prstGeom>
                        <a:noFill/>
                        <a:ln w="38100">
                          <a:noFill/>
                          <a:miter/>
                        </a:ln>
                      </p:spPr>
                    </p:pic>
                  </p:oleObj>
                </mc:Fallback>
              </mc:AlternateContent>
            </a:graphicData>
          </a:graphic>
        </p:graphicFrame>
        <p:graphicFrame>
          <p:nvGraphicFramePr>
            <p:cNvPr id="3" name="对象 -2147482582"/>
            <p:cNvGraphicFramePr>
              <a:graphicFrameLocks noChangeAspect="1"/>
            </p:cNvGraphicFramePr>
            <p:nvPr/>
          </p:nvGraphicFramePr>
          <p:xfrm>
            <a:off x="11660" y="3496"/>
            <a:ext cx="632" cy="759"/>
          </p:xfrm>
          <a:graphic>
            <a:graphicData uri="http://schemas.openxmlformats.org/presentationml/2006/ole">
              <mc:AlternateContent xmlns:mc="http://schemas.openxmlformats.org/markup-compatibility/2006">
                <mc:Choice xmlns:v="urn:schemas-microsoft-com:vml" Requires="v">
                  <p:oleObj spid="_x0000_s6154" r:id="rId5" imgW="139700" imgH="165100" progId="Equation.DSMT4">
                    <p:embed/>
                  </p:oleObj>
                </mc:Choice>
                <mc:Fallback>
                  <p:oleObj r:id="rId5" imgW="139700" imgH="165100" progId="Equation.DSMT4">
                    <p:embed/>
                    <p:pic>
                      <p:nvPicPr>
                        <p:cNvPr id="0" name="图片 1"/>
                        <p:cNvPicPr/>
                        <p:nvPr/>
                      </p:nvPicPr>
                      <p:blipFill>
                        <a:blip r:embed="rId6"/>
                        <a:stretch>
                          <a:fillRect/>
                        </a:stretch>
                      </p:blipFill>
                      <p:spPr>
                        <a:xfrm>
                          <a:off x="11660" y="3496"/>
                          <a:ext cx="632" cy="759"/>
                        </a:xfrm>
                        <a:prstGeom prst="rect">
                          <a:avLst/>
                        </a:prstGeom>
                        <a:noFill/>
                        <a:ln w="38100">
                          <a:noFill/>
                          <a:miter/>
                        </a:ln>
                      </p:spPr>
                    </p:pic>
                  </p:oleObj>
                </mc:Fallback>
              </mc:AlternateContent>
            </a:graphicData>
          </a:graphic>
        </p:graphicFrame>
        <p:graphicFrame>
          <p:nvGraphicFramePr>
            <p:cNvPr id="5" name="对象 -2147482581"/>
            <p:cNvGraphicFramePr>
              <a:graphicFrameLocks noChangeAspect="1"/>
            </p:cNvGraphicFramePr>
            <p:nvPr/>
          </p:nvGraphicFramePr>
          <p:xfrm>
            <a:off x="1765" y="4255"/>
            <a:ext cx="511" cy="671"/>
          </p:xfrm>
          <a:graphic>
            <a:graphicData uri="http://schemas.openxmlformats.org/presentationml/2006/ole">
              <mc:AlternateContent xmlns:mc="http://schemas.openxmlformats.org/markup-compatibility/2006">
                <mc:Choice xmlns:v="urn:schemas-microsoft-com:vml" Requires="v">
                  <p:oleObj spid="_x0000_s6155" r:id="rId7" imgW="127000" imgH="177165" progId="Equation.DSMT4">
                    <p:embed/>
                  </p:oleObj>
                </mc:Choice>
                <mc:Fallback>
                  <p:oleObj r:id="rId7" imgW="127000" imgH="177165" progId="Equation.DSMT4">
                    <p:embed/>
                    <p:pic>
                      <p:nvPicPr>
                        <p:cNvPr id="0" name="图片 2"/>
                        <p:cNvPicPr/>
                        <p:nvPr/>
                      </p:nvPicPr>
                      <p:blipFill>
                        <a:blip r:embed="rId8"/>
                        <a:stretch>
                          <a:fillRect/>
                        </a:stretch>
                      </p:blipFill>
                      <p:spPr>
                        <a:xfrm>
                          <a:off x="1765" y="4255"/>
                          <a:ext cx="511" cy="671"/>
                        </a:xfrm>
                        <a:prstGeom prst="rect">
                          <a:avLst/>
                        </a:prstGeom>
                        <a:noFill/>
                        <a:ln w="38100">
                          <a:noFill/>
                          <a:miter/>
                        </a:ln>
                      </p:spPr>
                    </p:pic>
                  </p:oleObj>
                </mc:Fallback>
              </mc:AlternateContent>
            </a:graphicData>
          </a:graphic>
        </p:graphicFrame>
        <p:graphicFrame>
          <p:nvGraphicFramePr>
            <p:cNvPr id="8" name="对象 -2147482580"/>
            <p:cNvGraphicFramePr>
              <a:graphicFrameLocks noChangeAspect="1"/>
            </p:cNvGraphicFramePr>
            <p:nvPr/>
          </p:nvGraphicFramePr>
          <p:xfrm>
            <a:off x="4600" y="4255"/>
            <a:ext cx="516" cy="723"/>
          </p:xfrm>
          <a:graphic>
            <a:graphicData uri="http://schemas.openxmlformats.org/presentationml/2006/ole">
              <mc:AlternateContent xmlns:mc="http://schemas.openxmlformats.org/markup-compatibility/2006">
                <mc:Choice xmlns:v="urn:schemas-microsoft-com:vml" Requires="v">
                  <p:oleObj spid="_x0000_s6156" r:id="rId9" imgW="139700" imgH="203200" progId="Equation.DSMT4">
                    <p:embed/>
                  </p:oleObj>
                </mc:Choice>
                <mc:Fallback>
                  <p:oleObj r:id="rId9" imgW="139700" imgH="203200" progId="Equation.DSMT4">
                    <p:embed/>
                    <p:pic>
                      <p:nvPicPr>
                        <p:cNvPr id="0" name="图片 4"/>
                        <p:cNvPicPr/>
                        <p:nvPr/>
                      </p:nvPicPr>
                      <p:blipFill>
                        <a:blip r:embed="rId10"/>
                        <a:stretch>
                          <a:fillRect/>
                        </a:stretch>
                      </p:blipFill>
                      <p:spPr>
                        <a:xfrm>
                          <a:off x="4600" y="4255"/>
                          <a:ext cx="516" cy="723"/>
                        </a:xfrm>
                        <a:prstGeom prst="rect">
                          <a:avLst/>
                        </a:prstGeom>
                        <a:noFill/>
                        <a:ln w="38100">
                          <a:noFill/>
                          <a:miter/>
                        </a:ln>
                      </p:spPr>
                    </p:pic>
                  </p:oleObj>
                </mc:Fallback>
              </mc:AlternateContent>
            </a:graphicData>
          </a:graphic>
        </p:graphicFrame>
      </p:grpSp>
      <p:pic>
        <p:nvPicPr>
          <p:cNvPr id="7" name="图片 6" descr="损失函数1"/>
          <p:cNvPicPr>
            <a:picLocks noChangeAspect="1"/>
          </p:cNvPicPr>
          <p:nvPr/>
        </p:nvPicPr>
        <p:blipFill>
          <a:blip r:embed="rId11">
            <a:clrChange>
              <a:clrFrom>
                <a:srgbClr val="FFFFFF">
                  <a:alpha val="100000"/>
                </a:srgbClr>
              </a:clrFrom>
              <a:clrTo>
                <a:srgbClr val="FFFFFF">
                  <a:alpha val="100000"/>
                  <a:alpha val="0"/>
                </a:srgbClr>
              </a:clrTo>
            </a:clrChange>
          </a:blip>
          <a:stretch>
            <a:fillRect/>
          </a:stretch>
        </p:blipFill>
        <p:spPr>
          <a:xfrm>
            <a:off x="8553450" y="2618740"/>
            <a:ext cx="3638550" cy="3505835"/>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par>
                                <p:cTn id="8" presetID="22" presetClass="entr" presetSubtype="8"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2"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666819" y="300264"/>
            <a:ext cx="3257149" cy="523220"/>
            <a:chOff x="666819" y="300264"/>
            <a:chExt cx="3257149"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666819" y="300264"/>
              <a:ext cx="3092049" cy="52197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三、损失函数</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9" name="矩形 48"/>
          <p:cNvSpPr/>
          <p:nvPr/>
        </p:nvSpPr>
        <p:spPr>
          <a:xfrm>
            <a:off x="1002030" y="1214120"/>
            <a:ext cx="9706610" cy="4244975"/>
          </a:xfrm>
          <a:prstGeom prst="rect">
            <a:avLst/>
          </a:prstGeom>
        </p:spPr>
        <p:txBody>
          <a:bodyPr wrap="square" lIns="91436" tIns="45718" rIns="91436" bIns="45718">
            <a:spAutoFit/>
          </a:bodyPr>
          <a:lstStyle/>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对于一个K-分类任务，假设输入     的类别标签为      。定义                                 表示     属于每个类别的期望概率分布，则</a:t>
            </a: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	 	</a:t>
            </a: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记神经网络模型的输出</a:t>
            </a: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	 	</a:t>
            </a: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交叉熵损失函数用于衡量两个分布     和     之间的差异性，值越小越好</a:t>
            </a: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	 	</a:t>
            </a: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对于一个回归任务，假设输入     的标签为     。        是模型的预测值，平方误差损失函数用于描述模型的预测值与真实标签之间的欧式距离，距离越小越好</a:t>
            </a:r>
          </a:p>
        </p:txBody>
      </p:sp>
      <p:graphicFrame>
        <p:nvGraphicFramePr>
          <p:cNvPr id="2" name="对象 -2147482579"/>
          <p:cNvGraphicFramePr>
            <a:graphicFrameLocks noChangeAspect="1"/>
          </p:cNvGraphicFramePr>
          <p:nvPr/>
        </p:nvGraphicFramePr>
        <p:xfrm>
          <a:off x="4691380" y="1351280"/>
          <a:ext cx="337820" cy="443865"/>
        </p:xfrm>
        <a:graphic>
          <a:graphicData uri="http://schemas.openxmlformats.org/presentationml/2006/ole">
            <mc:AlternateContent xmlns:mc="http://schemas.openxmlformats.org/markup-compatibility/2006">
              <mc:Choice xmlns:v="urn:schemas-microsoft-com:vml" Requires="v">
                <p:oleObj spid="_x0000_s2077" r:id="rId3" imgW="127000" imgH="177165" progId="Equation.DSMT4">
                  <p:embed/>
                </p:oleObj>
              </mc:Choice>
              <mc:Fallback>
                <p:oleObj r:id="rId3" imgW="127000" imgH="177165" progId="Equation.DSMT4">
                  <p:embed/>
                  <p:pic>
                    <p:nvPicPr>
                      <p:cNvPr id="0" name="图片 11"/>
                      <p:cNvPicPr/>
                      <p:nvPr/>
                    </p:nvPicPr>
                    <p:blipFill>
                      <a:blip r:embed="rId4"/>
                      <a:stretch>
                        <a:fillRect/>
                      </a:stretch>
                    </p:blipFill>
                    <p:spPr>
                      <a:xfrm>
                        <a:off x="4691380" y="1351280"/>
                        <a:ext cx="337820" cy="443865"/>
                      </a:xfrm>
                      <a:prstGeom prst="rect">
                        <a:avLst/>
                      </a:prstGeom>
                      <a:noFill/>
                      <a:ln w="38100">
                        <a:noFill/>
                        <a:miter/>
                      </a:ln>
                    </p:spPr>
                  </p:pic>
                </p:oleObj>
              </mc:Fallback>
            </mc:AlternateContent>
          </a:graphicData>
        </a:graphic>
      </p:graphicFrame>
      <p:graphicFrame>
        <p:nvGraphicFramePr>
          <p:cNvPr id="13" name="对象 12">
            <a:hlinkClick r:id="" action="ppaction://ole?verb=0"/>
          </p:cNvPr>
          <p:cNvGraphicFramePr>
            <a:graphicFrameLocks noChangeAspect="1"/>
          </p:cNvGraphicFramePr>
          <p:nvPr/>
        </p:nvGraphicFramePr>
        <p:xfrm>
          <a:off x="6604635" y="1351280"/>
          <a:ext cx="375285" cy="443865"/>
        </p:xfrm>
        <a:graphic>
          <a:graphicData uri="http://schemas.openxmlformats.org/presentationml/2006/ole">
            <mc:AlternateContent xmlns:mc="http://schemas.openxmlformats.org/markup-compatibility/2006">
              <mc:Choice xmlns:v="urn:schemas-microsoft-com:vml" Requires="v">
                <p:oleObj spid="_x0000_s2078" r:id="rId5" imgW="139700" imgH="165100" progId="Equation.KSEE3">
                  <p:embed/>
                </p:oleObj>
              </mc:Choice>
              <mc:Fallback>
                <p:oleObj r:id="rId5" imgW="139700" imgH="165100" progId="Equation.KSEE3">
                  <p:embed/>
                  <p:pic>
                    <p:nvPicPr>
                      <p:cNvPr id="0" name="图片 2048"/>
                      <p:cNvPicPr/>
                      <p:nvPr/>
                    </p:nvPicPr>
                    <p:blipFill>
                      <a:blip r:embed="rId6"/>
                      <a:stretch>
                        <a:fillRect/>
                      </a:stretch>
                    </p:blipFill>
                    <p:spPr>
                      <a:xfrm>
                        <a:off x="6604635" y="1351280"/>
                        <a:ext cx="375285" cy="443865"/>
                      </a:xfrm>
                      <a:prstGeom prst="rect">
                        <a:avLst/>
                      </a:prstGeom>
                    </p:spPr>
                  </p:pic>
                </p:oleObj>
              </mc:Fallback>
            </mc:AlternateContent>
          </a:graphicData>
        </a:graphic>
      </p:graphicFrame>
      <p:graphicFrame>
        <p:nvGraphicFramePr>
          <p:cNvPr id="3" name="对象 -2147482577"/>
          <p:cNvGraphicFramePr>
            <a:graphicFrameLocks noChangeAspect="1"/>
          </p:cNvGraphicFramePr>
          <p:nvPr/>
        </p:nvGraphicFramePr>
        <p:xfrm>
          <a:off x="7810500" y="1351280"/>
          <a:ext cx="2452370" cy="429260"/>
        </p:xfrm>
        <a:graphic>
          <a:graphicData uri="http://schemas.openxmlformats.org/presentationml/2006/ole">
            <mc:AlternateContent xmlns:mc="http://schemas.openxmlformats.org/markup-compatibility/2006">
              <mc:Choice xmlns:v="urn:schemas-microsoft-com:vml" Requires="v">
                <p:oleObj spid="_x0000_s2079" r:id="rId7" imgW="1497965" imgH="241300" progId="Equation.DSMT4">
                  <p:embed/>
                </p:oleObj>
              </mc:Choice>
              <mc:Fallback>
                <p:oleObj r:id="rId7" imgW="1497965" imgH="241300" progId="Equation.DSMT4">
                  <p:embed/>
                  <p:pic>
                    <p:nvPicPr>
                      <p:cNvPr id="0" name="图片 13"/>
                      <p:cNvPicPr/>
                      <p:nvPr/>
                    </p:nvPicPr>
                    <p:blipFill>
                      <a:blip r:embed="rId8"/>
                      <a:stretch>
                        <a:fillRect/>
                      </a:stretch>
                    </p:blipFill>
                    <p:spPr>
                      <a:xfrm>
                        <a:off x="7810500" y="1351280"/>
                        <a:ext cx="2452370" cy="429260"/>
                      </a:xfrm>
                      <a:prstGeom prst="rect">
                        <a:avLst/>
                      </a:prstGeom>
                      <a:noFill/>
                      <a:ln w="38100">
                        <a:noFill/>
                        <a:miter/>
                      </a:ln>
                    </p:spPr>
                  </p:pic>
                </p:oleObj>
              </mc:Fallback>
            </mc:AlternateContent>
          </a:graphicData>
        </a:graphic>
      </p:graphicFrame>
      <p:graphicFrame>
        <p:nvGraphicFramePr>
          <p:cNvPr id="4" name="对象 -2147482576"/>
          <p:cNvGraphicFramePr>
            <a:graphicFrameLocks noChangeAspect="1"/>
          </p:cNvGraphicFramePr>
          <p:nvPr/>
        </p:nvGraphicFramePr>
        <p:xfrm>
          <a:off x="1404620" y="1795145"/>
          <a:ext cx="291465" cy="382905"/>
        </p:xfrm>
        <a:graphic>
          <a:graphicData uri="http://schemas.openxmlformats.org/presentationml/2006/ole">
            <mc:AlternateContent xmlns:mc="http://schemas.openxmlformats.org/markup-compatibility/2006">
              <mc:Choice xmlns:v="urn:schemas-microsoft-com:vml" Requires="v">
                <p:oleObj spid="_x0000_s2080" r:id="rId9" imgW="127000" imgH="177165" progId="Equation.DSMT4">
                  <p:embed/>
                </p:oleObj>
              </mc:Choice>
              <mc:Fallback>
                <p:oleObj r:id="rId9" imgW="127000" imgH="177165" progId="Equation.DSMT4">
                  <p:embed/>
                  <p:pic>
                    <p:nvPicPr>
                      <p:cNvPr id="0" name="图片 14"/>
                      <p:cNvPicPr/>
                      <p:nvPr/>
                    </p:nvPicPr>
                    <p:blipFill>
                      <a:blip r:embed="rId10"/>
                      <a:stretch>
                        <a:fillRect/>
                      </a:stretch>
                    </p:blipFill>
                    <p:spPr>
                      <a:xfrm>
                        <a:off x="1404620" y="1795145"/>
                        <a:ext cx="291465" cy="382905"/>
                      </a:xfrm>
                      <a:prstGeom prst="rect">
                        <a:avLst/>
                      </a:prstGeom>
                      <a:noFill/>
                      <a:ln w="38100">
                        <a:noFill/>
                        <a:miter/>
                      </a:ln>
                    </p:spPr>
                  </p:pic>
                </p:oleObj>
              </mc:Fallback>
            </mc:AlternateContent>
          </a:graphicData>
        </a:graphic>
      </p:graphicFrame>
      <p:graphicFrame>
        <p:nvGraphicFramePr>
          <p:cNvPr id="5" name="对象 -2147482575"/>
          <p:cNvGraphicFramePr>
            <a:graphicFrameLocks noChangeAspect="1"/>
          </p:cNvGraphicFramePr>
          <p:nvPr/>
        </p:nvGraphicFramePr>
        <p:xfrm>
          <a:off x="4691380" y="2178050"/>
          <a:ext cx="2084070" cy="763905"/>
        </p:xfrm>
        <a:graphic>
          <a:graphicData uri="http://schemas.openxmlformats.org/presentationml/2006/ole">
            <mc:AlternateContent xmlns:mc="http://schemas.openxmlformats.org/markup-compatibility/2006">
              <mc:Choice xmlns:v="urn:schemas-microsoft-com:vml" Requires="v">
                <p:oleObj spid="_x0000_s2081" r:id="rId11" imgW="1244600" imgH="457200" progId="Equation.DSMT4">
                  <p:embed/>
                </p:oleObj>
              </mc:Choice>
              <mc:Fallback>
                <p:oleObj r:id="rId11" imgW="1244600" imgH="457200" progId="Equation.DSMT4">
                  <p:embed/>
                  <p:pic>
                    <p:nvPicPr>
                      <p:cNvPr id="0" name="图片 15"/>
                      <p:cNvPicPr/>
                      <p:nvPr/>
                    </p:nvPicPr>
                    <p:blipFill>
                      <a:blip r:embed="rId12"/>
                      <a:stretch>
                        <a:fillRect/>
                      </a:stretch>
                    </p:blipFill>
                    <p:spPr>
                      <a:xfrm>
                        <a:off x="4691380" y="2178050"/>
                        <a:ext cx="2084070" cy="763905"/>
                      </a:xfrm>
                      <a:prstGeom prst="rect">
                        <a:avLst/>
                      </a:prstGeom>
                      <a:noFill/>
                      <a:ln w="38100">
                        <a:noFill/>
                        <a:miter/>
                      </a:ln>
                    </p:spPr>
                  </p:pic>
                </p:oleObj>
              </mc:Fallback>
            </mc:AlternateContent>
          </a:graphicData>
        </a:graphic>
      </p:graphicFrame>
      <p:graphicFrame>
        <p:nvGraphicFramePr>
          <p:cNvPr id="6" name="对象 -2147482574"/>
          <p:cNvGraphicFramePr>
            <a:graphicFrameLocks noChangeAspect="1"/>
          </p:cNvGraphicFramePr>
          <p:nvPr/>
        </p:nvGraphicFramePr>
        <p:xfrm>
          <a:off x="4353560" y="3131185"/>
          <a:ext cx="3186430" cy="410210"/>
        </p:xfrm>
        <a:graphic>
          <a:graphicData uri="http://schemas.openxmlformats.org/presentationml/2006/ole">
            <mc:AlternateContent xmlns:mc="http://schemas.openxmlformats.org/markup-compatibility/2006">
              <mc:Choice xmlns:v="urn:schemas-microsoft-com:vml" Requires="v">
                <p:oleObj spid="_x0000_s2082" r:id="rId13" imgW="2044700" imgH="241300" progId="Equation.DSMT4">
                  <p:embed/>
                </p:oleObj>
              </mc:Choice>
              <mc:Fallback>
                <p:oleObj r:id="rId13" imgW="2044700" imgH="241300" progId="Equation.DSMT4">
                  <p:embed/>
                  <p:pic>
                    <p:nvPicPr>
                      <p:cNvPr id="0" name="图片 16"/>
                      <p:cNvPicPr/>
                      <p:nvPr/>
                    </p:nvPicPr>
                    <p:blipFill>
                      <a:blip r:embed="rId14"/>
                      <a:stretch>
                        <a:fillRect/>
                      </a:stretch>
                    </p:blipFill>
                    <p:spPr>
                      <a:xfrm>
                        <a:off x="4353560" y="3131185"/>
                        <a:ext cx="3186430" cy="410210"/>
                      </a:xfrm>
                      <a:prstGeom prst="rect">
                        <a:avLst/>
                      </a:prstGeom>
                      <a:noFill/>
                      <a:ln w="38100">
                        <a:noFill/>
                        <a:miter/>
                      </a:ln>
                    </p:spPr>
                  </p:pic>
                </p:oleObj>
              </mc:Fallback>
            </mc:AlternateContent>
          </a:graphicData>
        </a:graphic>
      </p:graphicFrame>
      <p:graphicFrame>
        <p:nvGraphicFramePr>
          <p:cNvPr id="7" name="对象 -2147482573"/>
          <p:cNvGraphicFramePr>
            <a:graphicFrameLocks noChangeAspect="1"/>
          </p:cNvGraphicFramePr>
          <p:nvPr/>
        </p:nvGraphicFramePr>
        <p:xfrm>
          <a:off x="4914265" y="3633470"/>
          <a:ext cx="334010" cy="438150"/>
        </p:xfrm>
        <a:graphic>
          <a:graphicData uri="http://schemas.openxmlformats.org/presentationml/2006/ole">
            <mc:AlternateContent xmlns:mc="http://schemas.openxmlformats.org/markup-compatibility/2006">
              <mc:Choice xmlns:v="urn:schemas-microsoft-com:vml" Requires="v">
                <p:oleObj spid="_x0000_s2083" r:id="rId15" imgW="127000" imgH="203200" progId="Equation.DSMT4">
                  <p:embed/>
                </p:oleObj>
              </mc:Choice>
              <mc:Fallback>
                <p:oleObj r:id="rId15" imgW="127000" imgH="203200" progId="Equation.DSMT4">
                  <p:embed/>
                  <p:pic>
                    <p:nvPicPr>
                      <p:cNvPr id="0" name="图片 17"/>
                      <p:cNvPicPr/>
                      <p:nvPr/>
                    </p:nvPicPr>
                    <p:blipFill>
                      <a:blip r:embed="rId16"/>
                      <a:stretch>
                        <a:fillRect/>
                      </a:stretch>
                    </p:blipFill>
                    <p:spPr>
                      <a:xfrm>
                        <a:off x="4914265" y="3633470"/>
                        <a:ext cx="334010" cy="438150"/>
                      </a:xfrm>
                      <a:prstGeom prst="rect">
                        <a:avLst/>
                      </a:prstGeom>
                      <a:noFill/>
                      <a:ln w="38100">
                        <a:noFill/>
                        <a:miter/>
                      </a:ln>
                    </p:spPr>
                  </p:pic>
                </p:oleObj>
              </mc:Fallback>
            </mc:AlternateContent>
          </a:graphicData>
        </a:graphic>
      </p:graphicFrame>
      <p:graphicFrame>
        <p:nvGraphicFramePr>
          <p:cNvPr id="8" name="对象 -2147482572"/>
          <p:cNvGraphicFramePr>
            <a:graphicFrameLocks noChangeAspect="1"/>
          </p:cNvGraphicFramePr>
          <p:nvPr/>
        </p:nvGraphicFramePr>
        <p:xfrm>
          <a:off x="5617210" y="3633470"/>
          <a:ext cx="232410" cy="458470"/>
        </p:xfrm>
        <a:graphic>
          <a:graphicData uri="http://schemas.openxmlformats.org/presentationml/2006/ole">
            <mc:AlternateContent xmlns:mc="http://schemas.openxmlformats.org/markup-compatibility/2006">
              <mc:Choice xmlns:v="urn:schemas-microsoft-com:vml" Requires="v">
                <p:oleObj spid="_x0000_s2084" r:id="rId17" imgW="152400" imgH="203200" progId="Equation.DSMT4">
                  <p:embed/>
                </p:oleObj>
              </mc:Choice>
              <mc:Fallback>
                <p:oleObj r:id="rId17" imgW="152400" imgH="203200" progId="Equation.DSMT4">
                  <p:embed/>
                  <p:pic>
                    <p:nvPicPr>
                      <p:cNvPr id="0" name="图片 18"/>
                      <p:cNvPicPr/>
                      <p:nvPr/>
                    </p:nvPicPr>
                    <p:blipFill>
                      <a:blip r:embed="rId18"/>
                      <a:stretch>
                        <a:fillRect/>
                      </a:stretch>
                    </p:blipFill>
                    <p:spPr>
                      <a:xfrm>
                        <a:off x="5617210" y="3633470"/>
                        <a:ext cx="232410" cy="458470"/>
                      </a:xfrm>
                      <a:prstGeom prst="rect">
                        <a:avLst/>
                      </a:prstGeom>
                      <a:noFill/>
                      <a:ln w="38100">
                        <a:noFill/>
                        <a:miter/>
                      </a:ln>
                    </p:spPr>
                  </p:pic>
                </p:oleObj>
              </mc:Fallback>
            </mc:AlternateContent>
          </a:graphicData>
        </a:graphic>
      </p:graphicFrame>
      <p:graphicFrame>
        <p:nvGraphicFramePr>
          <p:cNvPr id="9" name="对象 -2147482571"/>
          <p:cNvGraphicFramePr>
            <a:graphicFrameLocks noChangeAspect="1"/>
          </p:cNvGraphicFramePr>
          <p:nvPr/>
        </p:nvGraphicFramePr>
        <p:xfrm>
          <a:off x="4322445" y="3920490"/>
          <a:ext cx="3340100" cy="752475"/>
        </p:xfrm>
        <a:graphic>
          <a:graphicData uri="http://schemas.openxmlformats.org/presentationml/2006/ole">
            <mc:AlternateContent xmlns:mc="http://schemas.openxmlformats.org/markup-compatibility/2006">
              <mc:Choice xmlns:v="urn:schemas-microsoft-com:vml" Requires="v">
                <p:oleObj spid="_x0000_s2085" r:id="rId19" imgW="2019300" imgH="431800" progId="Equation.DSMT4">
                  <p:embed/>
                </p:oleObj>
              </mc:Choice>
              <mc:Fallback>
                <p:oleObj r:id="rId19" imgW="2019300" imgH="431800" progId="Equation.DSMT4">
                  <p:embed/>
                  <p:pic>
                    <p:nvPicPr>
                      <p:cNvPr id="0" name="图片 19"/>
                      <p:cNvPicPr/>
                      <p:nvPr/>
                    </p:nvPicPr>
                    <p:blipFill>
                      <a:blip r:embed="rId20"/>
                      <a:stretch>
                        <a:fillRect/>
                      </a:stretch>
                    </p:blipFill>
                    <p:spPr>
                      <a:xfrm>
                        <a:off x="4322445" y="3920490"/>
                        <a:ext cx="3340100" cy="752475"/>
                      </a:xfrm>
                      <a:prstGeom prst="rect">
                        <a:avLst/>
                      </a:prstGeom>
                      <a:noFill/>
                      <a:ln w="38100">
                        <a:noFill/>
                        <a:miter/>
                      </a:ln>
                    </p:spPr>
                  </p:pic>
                </p:oleObj>
              </mc:Fallback>
            </mc:AlternateContent>
          </a:graphicData>
        </a:graphic>
      </p:graphicFrame>
      <p:graphicFrame>
        <p:nvGraphicFramePr>
          <p:cNvPr id="10" name="对象 -2147482570"/>
          <p:cNvGraphicFramePr>
            <a:graphicFrameLocks noChangeAspect="1"/>
          </p:cNvGraphicFramePr>
          <p:nvPr/>
        </p:nvGraphicFramePr>
        <p:xfrm>
          <a:off x="4397375" y="4546600"/>
          <a:ext cx="294005" cy="386080"/>
        </p:xfrm>
        <a:graphic>
          <a:graphicData uri="http://schemas.openxmlformats.org/presentationml/2006/ole">
            <mc:AlternateContent xmlns:mc="http://schemas.openxmlformats.org/markup-compatibility/2006">
              <mc:Choice xmlns:v="urn:schemas-microsoft-com:vml" Requires="v">
                <p:oleObj spid="_x0000_s2086" r:id="rId21" imgW="127000" imgH="177165" progId="Equation.DSMT4">
                  <p:embed/>
                </p:oleObj>
              </mc:Choice>
              <mc:Fallback>
                <p:oleObj r:id="rId21" imgW="127000" imgH="177165" progId="Equation.DSMT4">
                  <p:embed/>
                  <p:pic>
                    <p:nvPicPr>
                      <p:cNvPr id="0" name="图片 20"/>
                      <p:cNvPicPr/>
                      <p:nvPr/>
                    </p:nvPicPr>
                    <p:blipFill>
                      <a:blip r:embed="rId4"/>
                      <a:stretch>
                        <a:fillRect/>
                      </a:stretch>
                    </p:blipFill>
                    <p:spPr>
                      <a:xfrm>
                        <a:off x="4397375" y="4546600"/>
                        <a:ext cx="294005" cy="386080"/>
                      </a:xfrm>
                      <a:prstGeom prst="rect">
                        <a:avLst/>
                      </a:prstGeom>
                      <a:noFill/>
                      <a:ln w="38100">
                        <a:noFill/>
                        <a:miter/>
                      </a:ln>
                    </p:spPr>
                  </p:pic>
                </p:oleObj>
              </mc:Fallback>
            </mc:AlternateContent>
          </a:graphicData>
        </a:graphic>
      </p:graphicFrame>
      <p:graphicFrame>
        <p:nvGraphicFramePr>
          <p:cNvPr id="11" name="对象 -2147482569"/>
          <p:cNvGraphicFramePr>
            <a:graphicFrameLocks noChangeAspect="1"/>
          </p:cNvGraphicFramePr>
          <p:nvPr/>
        </p:nvGraphicFramePr>
        <p:xfrm>
          <a:off x="5849620" y="4546600"/>
          <a:ext cx="320675" cy="385445"/>
        </p:xfrm>
        <a:graphic>
          <a:graphicData uri="http://schemas.openxmlformats.org/presentationml/2006/ole">
            <mc:AlternateContent xmlns:mc="http://schemas.openxmlformats.org/markup-compatibility/2006">
              <mc:Choice xmlns:v="urn:schemas-microsoft-com:vml" Requires="v">
                <p:oleObj spid="_x0000_s2087" r:id="rId22" imgW="139700" imgH="165100" progId="Equation.DSMT4">
                  <p:embed/>
                </p:oleObj>
              </mc:Choice>
              <mc:Fallback>
                <p:oleObj r:id="rId22" imgW="139700" imgH="165100" progId="Equation.DSMT4">
                  <p:embed/>
                  <p:pic>
                    <p:nvPicPr>
                      <p:cNvPr id="0" name="图片 21"/>
                      <p:cNvPicPr/>
                      <p:nvPr/>
                    </p:nvPicPr>
                    <p:blipFill>
                      <a:blip r:embed="rId23"/>
                      <a:stretch>
                        <a:fillRect/>
                      </a:stretch>
                    </p:blipFill>
                    <p:spPr>
                      <a:xfrm>
                        <a:off x="5849620" y="4546600"/>
                        <a:ext cx="320675" cy="385445"/>
                      </a:xfrm>
                      <a:prstGeom prst="rect">
                        <a:avLst/>
                      </a:prstGeom>
                      <a:noFill/>
                      <a:ln w="38100">
                        <a:noFill/>
                        <a:miter/>
                      </a:ln>
                    </p:spPr>
                  </p:pic>
                </p:oleObj>
              </mc:Fallback>
            </mc:AlternateContent>
          </a:graphicData>
        </a:graphic>
      </p:graphicFrame>
      <p:graphicFrame>
        <p:nvGraphicFramePr>
          <p:cNvPr id="12" name="对象 -2147482568"/>
          <p:cNvGraphicFramePr>
            <a:graphicFrameLocks noChangeAspect="1"/>
          </p:cNvGraphicFramePr>
          <p:nvPr/>
        </p:nvGraphicFramePr>
        <p:xfrm>
          <a:off x="6368415" y="4546600"/>
          <a:ext cx="623570" cy="385445"/>
        </p:xfrm>
        <a:graphic>
          <a:graphicData uri="http://schemas.openxmlformats.org/presentationml/2006/ole">
            <mc:AlternateContent xmlns:mc="http://schemas.openxmlformats.org/markup-compatibility/2006">
              <mc:Choice xmlns:v="urn:schemas-microsoft-com:vml" Requires="v">
                <p:oleObj spid="_x0000_s2088" r:id="rId24" imgW="342900" imgH="203200" progId="Equation.DSMT4">
                  <p:embed/>
                </p:oleObj>
              </mc:Choice>
              <mc:Fallback>
                <p:oleObj r:id="rId24" imgW="342900" imgH="203200" progId="Equation.DSMT4">
                  <p:embed/>
                  <p:pic>
                    <p:nvPicPr>
                      <p:cNvPr id="0" name="图片 22"/>
                      <p:cNvPicPr/>
                      <p:nvPr/>
                    </p:nvPicPr>
                    <p:blipFill>
                      <a:blip r:embed="rId25"/>
                      <a:stretch>
                        <a:fillRect/>
                      </a:stretch>
                    </p:blipFill>
                    <p:spPr>
                      <a:xfrm>
                        <a:off x="6368415" y="4546600"/>
                        <a:ext cx="623570" cy="385445"/>
                      </a:xfrm>
                      <a:prstGeom prst="rect">
                        <a:avLst/>
                      </a:prstGeom>
                      <a:noFill/>
                      <a:ln w="38100">
                        <a:noFill/>
                        <a:miter/>
                      </a:ln>
                    </p:spPr>
                  </p:pic>
                </p:oleObj>
              </mc:Fallback>
            </mc:AlternateContent>
          </a:graphicData>
        </a:graphic>
      </p:graphicFrame>
      <p:graphicFrame>
        <p:nvGraphicFramePr>
          <p:cNvPr id="14" name="对象 -2147482567"/>
          <p:cNvGraphicFramePr>
            <a:graphicFrameLocks noChangeAspect="1"/>
          </p:cNvGraphicFramePr>
          <p:nvPr/>
        </p:nvGraphicFramePr>
        <p:xfrm>
          <a:off x="4601210" y="5459095"/>
          <a:ext cx="2817495" cy="788670"/>
        </p:xfrm>
        <a:graphic>
          <a:graphicData uri="http://schemas.openxmlformats.org/presentationml/2006/ole">
            <mc:AlternateContent xmlns:mc="http://schemas.openxmlformats.org/markup-compatibility/2006">
              <mc:Choice xmlns:v="urn:schemas-microsoft-com:vml" Requires="v">
                <p:oleObj spid="_x0000_s2089" r:id="rId26" imgW="1422400" imgH="393700" progId="Equation.DSMT4">
                  <p:embed/>
                </p:oleObj>
              </mc:Choice>
              <mc:Fallback>
                <p:oleObj r:id="rId26" imgW="1422400" imgH="393700" progId="Equation.DSMT4">
                  <p:embed/>
                  <p:pic>
                    <p:nvPicPr>
                      <p:cNvPr id="0" name="图片 23"/>
                      <p:cNvPicPr/>
                      <p:nvPr/>
                    </p:nvPicPr>
                    <p:blipFill>
                      <a:blip r:embed="rId27"/>
                      <a:stretch>
                        <a:fillRect/>
                      </a:stretch>
                    </p:blipFill>
                    <p:spPr>
                      <a:xfrm>
                        <a:off x="4601210" y="5459095"/>
                        <a:ext cx="2817495" cy="788670"/>
                      </a:xfrm>
                      <a:prstGeom prst="rect">
                        <a:avLst/>
                      </a:prstGeom>
                      <a:noFill/>
                      <a:ln w="38100">
                        <a:noFill/>
                        <a:miter/>
                      </a:ln>
                    </p:spPr>
                  </p:pic>
                </p:oleObj>
              </mc:Fallback>
            </mc:AlternateContent>
          </a:graphicData>
        </a:graphic>
      </p:graphicFrame>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par>
                                <p:cTn id="8" presetID="22" presetClass="entr" presetSubtype="8"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2"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4"/>
          <p:cNvGrpSpPr>
            <a:grpSpLocks noChangeAspect="1"/>
          </p:cNvGrpSpPr>
          <p:nvPr/>
        </p:nvGrpSpPr>
        <p:grpSpPr bwMode="auto">
          <a:xfrm>
            <a:off x="5314373" y="1725675"/>
            <a:ext cx="1563254" cy="1033831"/>
            <a:chOff x="3296" y="1429"/>
            <a:chExt cx="375" cy="248"/>
          </a:xfrm>
        </p:grpSpPr>
        <p:sp>
          <p:nvSpPr>
            <p:cNvPr id="37" name="AutoShape 3"/>
            <p:cNvSpPr>
              <a:spLocks noChangeAspect="1" noChangeArrowheads="1" noTextEdit="1"/>
            </p:cNvSpPr>
            <p:nvPr/>
          </p:nvSpPr>
          <p:spPr bwMode="auto">
            <a:xfrm>
              <a:off x="3296" y="1429"/>
              <a:ext cx="375"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 name="Freeform 5"/>
            <p:cNvSpPr/>
            <p:nvPr/>
          </p:nvSpPr>
          <p:spPr bwMode="auto">
            <a:xfrm>
              <a:off x="3296" y="1432"/>
              <a:ext cx="224" cy="240"/>
            </a:xfrm>
            <a:custGeom>
              <a:avLst/>
              <a:gdLst>
                <a:gd name="T0" fmla="*/ 76 w 93"/>
                <a:gd name="T1" fmla="*/ 72 h 99"/>
                <a:gd name="T2" fmla="*/ 73 w 93"/>
                <a:gd name="T3" fmla="*/ 68 h 99"/>
                <a:gd name="T4" fmla="*/ 74 w 93"/>
                <a:gd name="T5" fmla="*/ 54 h 99"/>
                <a:gd name="T6" fmla="*/ 80 w 93"/>
                <a:gd name="T7" fmla="*/ 40 h 99"/>
                <a:gd name="T8" fmla="*/ 79 w 93"/>
                <a:gd name="T9" fmla="*/ 34 h 99"/>
                <a:gd name="T10" fmla="*/ 79 w 93"/>
                <a:gd name="T11" fmla="*/ 32 h 99"/>
                <a:gd name="T12" fmla="*/ 80 w 93"/>
                <a:gd name="T13" fmla="*/ 18 h 99"/>
                <a:gd name="T14" fmla="*/ 77 w 93"/>
                <a:gd name="T15" fmla="*/ 10 h 99"/>
                <a:gd name="T16" fmla="*/ 74 w 93"/>
                <a:gd name="T17" fmla="*/ 6 h 99"/>
                <a:gd name="T18" fmla="*/ 73 w 93"/>
                <a:gd name="T19" fmla="*/ 0 h 99"/>
                <a:gd name="T20" fmla="*/ 59 w 93"/>
                <a:gd name="T21" fmla="*/ 4 h 99"/>
                <a:gd name="T22" fmla="*/ 44 w 93"/>
                <a:gd name="T23" fmla="*/ 6 h 99"/>
                <a:gd name="T24" fmla="*/ 36 w 93"/>
                <a:gd name="T25" fmla="*/ 19 h 99"/>
                <a:gd name="T26" fmla="*/ 37 w 93"/>
                <a:gd name="T27" fmla="*/ 34 h 99"/>
                <a:gd name="T28" fmla="*/ 35 w 93"/>
                <a:gd name="T29" fmla="*/ 33 h 99"/>
                <a:gd name="T30" fmla="*/ 37 w 93"/>
                <a:gd name="T31" fmla="*/ 42 h 99"/>
                <a:gd name="T32" fmla="*/ 41 w 93"/>
                <a:gd name="T33" fmla="*/ 55 h 99"/>
                <a:gd name="T34" fmla="*/ 42 w 93"/>
                <a:gd name="T35" fmla="*/ 68 h 99"/>
                <a:gd name="T36" fmla="*/ 39 w 93"/>
                <a:gd name="T37" fmla="*/ 72 h 99"/>
                <a:gd name="T38" fmla="*/ 34 w 93"/>
                <a:gd name="T39" fmla="*/ 78 h 99"/>
                <a:gd name="T40" fmla="*/ 5 w 93"/>
                <a:gd name="T41" fmla="*/ 92 h 99"/>
                <a:gd name="T42" fmla="*/ 1 w 93"/>
                <a:gd name="T43" fmla="*/ 99 h 99"/>
                <a:gd name="T44" fmla="*/ 66 w 93"/>
                <a:gd name="T45" fmla="*/ 99 h 99"/>
                <a:gd name="T46" fmla="*/ 72 w 93"/>
                <a:gd name="T47" fmla="*/ 91 h 99"/>
                <a:gd name="T48" fmla="*/ 84 w 93"/>
                <a:gd name="T49" fmla="*/ 87 h 99"/>
                <a:gd name="T50" fmla="*/ 93 w 93"/>
                <a:gd name="T51" fmla="*/ 83 h 99"/>
                <a:gd name="T52" fmla="*/ 81 w 93"/>
                <a:gd name="T53" fmla="*/ 78 h 99"/>
                <a:gd name="T54" fmla="*/ 76 w 93"/>
                <a:gd name="T55" fmla="*/ 7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99">
                  <a:moveTo>
                    <a:pt x="76" y="72"/>
                  </a:moveTo>
                  <a:cubicBezTo>
                    <a:pt x="76" y="70"/>
                    <a:pt x="75" y="68"/>
                    <a:pt x="73" y="68"/>
                  </a:cubicBezTo>
                  <a:cubicBezTo>
                    <a:pt x="72" y="63"/>
                    <a:pt x="72" y="65"/>
                    <a:pt x="74" y="54"/>
                  </a:cubicBezTo>
                  <a:cubicBezTo>
                    <a:pt x="76" y="43"/>
                    <a:pt x="76" y="48"/>
                    <a:pt x="80" y="40"/>
                  </a:cubicBezTo>
                  <a:cubicBezTo>
                    <a:pt x="82" y="34"/>
                    <a:pt x="82" y="33"/>
                    <a:pt x="79" y="34"/>
                  </a:cubicBezTo>
                  <a:cubicBezTo>
                    <a:pt x="79" y="33"/>
                    <a:pt x="79" y="32"/>
                    <a:pt x="79" y="32"/>
                  </a:cubicBezTo>
                  <a:cubicBezTo>
                    <a:pt x="79" y="27"/>
                    <a:pt x="79" y="23"/>
                    <a:pt x="80" y="18"/>
                  </a:cubicBezTo>
                  <a:cubicBezTo>
                    <a:pt x="80" y="15"/>
                    <a:pt x="79" y="12"/>
                    <a:pt x="77" y="10"/>
                  </a:cubicBezTo>
                  <a:cubicBezTo>
                    <a:pt x="76" y="9"/>
                    <a:pt x="74" y="6"/>
                    <a:pt x="74" y="6"/>
                  </a:cubicBezTo>
                  <a:cubicBezTo>
                    <a:pt x="73" y="0"/>
                    <a:pt x="73" y="0"/>
                    <a:pt x="73" y="0"/>
                  </a:cubicBezTo>
                  <a:cubicBezTo>
                    <a:pt x="70" y="4"/>
                    <a:pt x="59" y="4"/>
                    <a:pt x="59" y="4"/>
                  </a:cubicBezTo>
                  <a:cubicBezTo>
                    <a:pt x="59" y="4"/>
                    <a:pt x="49" y="5"/>
                    <a:pt x="44" y="6"/>
                  </a:cubicBezTo>
                  <a:cubicBezTo>
                    <a:pt x="38" y="8"/>
                    <a:pt x="35" y="12"/>
                    <a:pt x="36" y="19"/>
                  </a:cubicBezTo>
                  <a:cubicBezTo>
                    <a:pt x="36" y="23"/>
                    <a:pt x="37" y="30"/>
                    <a:pt x="37" y="34"/>
                  </a:cubicBezTo>
                  <a:cubicBezTo>
                    <a:pt x="37" y="35"/>
                    <a:pt x="36" y="33"/>
                    <a:pt x="35" y="33"/>
                  </a:cubicBezTo>
                  <a:cubicBezTo>
                    <a:pt x="34" y="34"/>
                    <a:pt x="35" y="39"/>
                    <a:pt x="37" y="42"/>
                  </a:cubicBezTo>
                  <a:cubicBezTo>
                    <a:pt x="39" y="47"/>
                    <a:pt x="39" y="44"/>
                    <a:pt x="41" y="55"/>
                  </a:cubicBezTo>
                  <a:cubicBezTo>
                    <a:pt x="43" y="69"/>
                    <a:pt x="43" y="63"/>
                    <a:pt x="42" y="68"/>
                  </a:cubicBezTo>
                  <a:cubicBezTo>
                    <a:pt x="40" y="68"/>
                    <a:pt x="40" y="70"/>
                    <a:pt x="39" y="72"/>
                  </a:cubicBezTo>
                  <a:cubicBezTo>
                    <a:pt x="39" y="75"/>
                    <a:pt x="37" y="77"/>
                    <a:pt x="34" y="78"/>
                  </a:cubicBezTo>
                  <a:cubicBezTo>
                    <a:pt x="24" y="83"/>
                    <a:pt x="15" y="87"/>
                    <a:pt x="5" y="92"/>
                  </a:cubicBezTo>
                  <a:cubicBezTo>
                    <a:pt x="2" y="93"/>
                    <a:pt x="0" y="95"/>
                    <a:pt x="1" y="99"/>
                  </a:cubicBezTo>
                  <a:cubicBezTo>
                    <a:pt x="23" y="99"/>
                    <a:pt x="44" y="99"/>
                    <a:pt x="66" y="99"/>
                  </a:cubicBezTo>
                  <a:cubicBezTo>
                    <a:pt x="67" y="97"/>
                    <a:pt x="68" y="93"/>
                    <a:pt x="72" y="91"/>
                  </a:cubicBezTo>
                  <a:cubicBezTo>
                    <a:pt x="76" y="90"/>
                    <a:pt x="80" y="88"/>
                    <a:pt x="84" y="87"/>
                  </a:cubicBezTo>
                  <a:cubicBezTo>
                    <a:pt x="87" y="85"/>
                    <a:pt x="90" y="84"/>
                    <a:pt x="93" y="83"/>
                  </a:cubicBezTo>
                  <a:cubicBezTo>
                    <a:pt x="89" y="82"/>
                    <a:pt x="85" y="80"/>
                    <a:pt x="81" y="78"/>
                  </a:cubicBezTo>
                  <a:cubicBezTo>
                    <a:pt x="78" y="77"/>
                    <a:pt x="77" y="75"/>
                    <a:pt x="76" y="72"/>
                  </a:cubicBez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
            <p:cNvSpPr/>
            <p:nvPr/>
          </p:nvSpPr>
          <p:spPr bwMode="auto">
            <a:xfrm>
              <a:off x="3464" y="1497"/>
              <a:ext cx="209" cy="178"/>
            </a:xfrm>
            <a:custGeom>
              <a:avLst/>
              <a:gdLst>
                <a:gd name="T0" fmla="*/ 83 w 87"/>
                <a:gd name="T1" fmla="*/ 67 h 73"/>
                <a:gd name="T2" fmla="*/ 64 w 87"/>
                <a:gd name="T3" fmla="*/ 59 h 73"/>
                <a:gd name="T4" fmla="*/ 58 w 87"/>
                <a:gd name="T5" fmla="*/ 51 h 73"/>
                <a:gd name="T6" fmla="*/ 56 w 87"/>
                <a:gd name="T7" fmla="*/ 51 h 73"/>
                <a:gd name="T8" fmla="*/ 55 w 87"/>
                <a:gd name="T9" fmla="*/ 45 h 73"/>
                <a:gd name="T10" fmla="*/ 69 w 87"/>
                <a:gd name="T11" fmla="*/ 36 h 73"/>
                <a:gd name="T12" fmla="*/ 60 w 87"/>
                <a:gd name="T13" fmla="*/ 25 h 73"/>
                <a:gd name="T14" fmla="*/ 60 w 87"/>
                <a:gd name="T15" fmla="*/ 14 h 73"/>
                <a:gd name="T16" fmla="*/ 57 w 87"/>
                <a:gd name="T17" fmla="*/ 6 h 73"/>
                <a:gd name="T18" fmla="*/ 50 w 87"/>
                <a:gd name="T19" fmla="*/ 2 h 73"/>
                <a:gd name="T20" fmla="*/ 43 w 87"/>
                <a:gd name="T21" fmla="*/ 0 h 73"/>
                <a:gd name="T22" fmla="*/ 32 w 87"/>
                <a:gd name="T23" fmla="*/ 4 h 73"/>
                <a:gd name="T24" fmla="*/ 27 w 87"/>
                <a:gd name="T25" fmla="*/ 18 h 73"/>
                <a:gd name="T26" fmla="*/ 27 w 87"/>
                <a:gd name="T27" fmla="*/ 23 h 73"/>
                <a:gd name="T28" fmla="*/ 18 w 87"/>
                <a:gd name="T29" fmla="*/ 36 h 73"/>
                <a:gd name="T30" fmla="*/ 18 w 87"/>
                <a:gd name="T31" fmla="*/ 36 h 73"/>
                <a:gd name="T32" fmla="*/ 32 w 87"/>
                <a:gd name="T33" fmla="*/ 45 h 73"/>
                <a:gd name="T34" fmla="*/ 32 w 87"/>
                <a:gd name="T35" fmla="*/ 47 h 73"/>
                <a:gd name="T36" fmla="*/ 30 w 87"/>
                <a:gd name="T37" fmla="*/ 52 h 73"/>
                <a:gd name="T38" fmla="*/ 30 w 87"/>
                <a:gd name="T39" fmla="*/ 52 h 73"/>
                <a:gd name="T40" fmla="*/ 26 w 87"/>
                <a:gd name="T41" fmla="*/ 58 h 73"/>
                <a:gd name="T42" fmla="*/ 26 w 87"/>
                <a:gd name="T43" fmla="*/ 59 h 73"/>
                <a:gd name="T44" fmla="*/ 4 w 87"/>
                <a:gd name="T45" fmla="*/ 67 h 73"/>
                <a:gd name="T46" fmla="*/ 0 w 87"/>
                <a:gd name="T47" fmla="*/ 72 h 73"/>
                <a:gd name="T48" fmla="*/ 0 w 87"/>
                <a:gd name="T49" fmla="*/ 73 h 73"/>
                <a:gd name="T50" fmla="*/ 87 w 87"/>
                <a:gd name="T51" fmla="*/ 73 h 73"/>
                <a:gd name="T52" fmla="*/ 83 w 87"/>
                <a:gd name="T53" fmla="*/ 6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7" h="73">
                  <a:moveTo>
                    <a:pt x="83" y="67"/>
                  </a:moveTo>
                  <a:cubicBezTo>
                    <a:pt x="77" y="64"/>
                    <a:pt x="70" y="62"/>
                    <a:pt x="64" y="59"/>
                  </a:cubicBezTo>
                  <a:cubicBezTo>
                    <a:pt x="61" y="58"/>
                    <a:pt x="58" y="55"/>
                    <a:pt x="58" y="51"/>
                  </a:cubicBezTo>
                  <a:cubicBezTo>
                    <a:pt x="57" y="51"/>
                    <a:pt x="57" y="51"/>
                    <a:pt x="56" y="51"/>
                  </a:cubicBezTo>
                  <a:cubicBezTo>
                    <a:pt x="56" y="51"/>
                    <a:pt x="55" y="51"/>
                    <a:pt x="55" y="45"/>
                  </a:cubicBezTo>
                  <a:cubicBezTo>
                    <a:pt x="61" y="44"/>
                    <a:pt x="65" y="41"/>
                    <a:pt x="69" y="36"/>
                  </a:cubicBezTo>
                  <a:cubicBezTo>
                    <a:pt x="63" y="35"/>
                    <a:pt x="60" y="31"/>
                    <a:pt x="60" y="25"/>
                  </a:cubicBezTo>
                  <a:cubicBezTo>
                    <a:pt x="59" y="21"/>
                    <a:pt x="60" y="17"/>
                    <a:pt x="60" y="14"/>
                  </a:cubicBezTo>
                  <a:cubicBezTo>
                    <a:pt x="60" y="11"/>
                    <a:pt x="59" y="9"/>
                    <a:pt x="57" y="6"/>
                  </a:cubicBezTo>
                  <a:cubicBezTo>
                    <a:pt x="55" y="4"/>
                    <a:pt x="52" y="3"/>
                    <a:pt x="50" y="2"/>
                  </a:cubicBezTo>
                  <a:cubicBezTo>
                    <a:pt x="47" y="0"/>
                    <a:pt x="45" y="0"/>
                    <a:pt x="43" y="0"/>
                  </a:cubicBezTo>
                  <a:cubicBezTo>
                    <a:pt x="39" y="0"/>
                    <a:pt x="35" y="1"/>
                    <a:pt x="32" y="4"/>
                  </a:cubicBezTo>
                  <a:cubicBezTo>
                    <a:pt x="27" y="7"/>
                    <a:pt x="26" y="12"/>
                    <a:pt x="27" y="18"/>
                  </a:cubicBezTo>
                  <a:cubicBezTo>
                    <a:pt x="27" y="20"/>
                    <a:pt x="27" y="21"/>
                    <a:pt x="27" y="23"/>
                  </a:cubicBezTo>
                  <a:cubicBezTo>
                    <a:pt x="27" y="29"/>
                    <a:pt x="25" y="34"/>
                    <a:pt x="18" y="36"/>
                  </a:cubicBezTo>
                  <a:cubicBezTo>
                    <a:pt x="18" y="36"/>
                    <a:pt x="18" y="36"/>
                    <a:pt x="18" y="36"/>
                  </a:cubicBezTo>
                  <a:cubicBezTo>
                    <a:pt x="21" y="41"/>
                    <a:pt x="26" y="44"/>
                    <a:pt x="32" y="45"/>
                  </a:cubicBezTo>
                  <a:cubicBezTo>
                    <a:pt x="32" y="46"/>
                    <a:pt x="32" y="46"/>
                    <a:pt x="32" y="47"/>
                  </a:cubicBezTo>
                  <a:cubicBezTo>
                    <a:pt x="32" y="50"/>
                    <a:pt x="31" y="52"/>
                    <a:pt x="30" y="52"/>
                  </a:cubicBezTo>
                  <a:cubicBezTo>
                    <a:pt x="30" y="52"/>
                    <a:pt x="30" y="52"/>
                    <a:pt x="30" y="52"/>
                  </a:cubicBezTo>
                  <a:cubicBezTo>
                    <a:pt x="30" y="52"/>
                    <a:pt x="30" y="56"/>
                    <a:pt x="26" y="58"/>
                  </a:cubicBezTo>
                  <a:cubicBezTo>
                    <a:pt x="26" y="58"/>
                    <a:pt x="26" y="58"/>
                    <a:pt x="26" y="59"/>
                  </a:cubicBezTo>
                  <a:cubicBezTo>
                    <a:pt x="21" y="61"/>
                    <a:pt x="11" y="64"/>
                    <a:pt x="4" y="67"/>
                  </a:cubicBezTo>
                  <a:cubicBezTo>
                    <a:pt x="2" y="68"/>
                    <a:pt x="0" y="70"/>
                    <a:pt x="0" y="72"/>
                  </a:cubicBezTo>
                  <a:cubicBezTo>
                    <a:pt x="0" y="73"/>
                    <a:pt x="0" y="73"/>
                    <a:pt x="0" y="73"/>
                  </a:cubicBezTo>
                  <a:cubicBezTo>
                    <a:pt x="29" y="73"/>
                    <a:pt x="58" y="73"/>
                    <a:pt x="87" y="73"/>
                  </a:cubicBezTo>
                  <a:cubicBezTo>
                    <a:pt x="87" y="70"/>
                    <a:pt x="85" y="68"/>
                    <a:pt x="83" y="67"/>
                  </a:cubicBez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文本框 41"/>
          <p:cNvSpPr txBox="1"/>
          <p:nvPr/>
        </p:nvSpPr>
        <p:spPr>
          <a:xfrm>
            <a:off x="3719194" y="3331208"/>
            <a:ext cx="4753610" cy="1013460"/>
          </a:xfrm>
          <a:prstGeom prst="rect">
            <a:avLst/>
          </a:prstGeom>
          <a:noFill/>
        </p:spPr>
        <p:txBody>
          <a:bodyPr wrap="none" lIns="91436" tIns="45718" rIns="91436" bIns="45718" rtlCol="0">
            <a:spAutoFit/>
          </a:bodyPr>
          <a:lstStyle>
            <a:defPPr>
              <a:defRPr lang="zh-CN"/>
            </a:defPPr>
            <a:lvl1pPr>
              <a:defRPr sz="6000" b="1">
                <a:solidFill>
                  <a:srgbClr val="005CA7"/>
                </a:solidFill>
                <a:latin typeface="微软雅黑" panose="020B0503020204020204" pitchFamily="34" charset="-122"/>
                <a:ea typeface="微软雅黑" panose="020B0503020204020204" pitchFamily="34" charset="-122"/>
              </a:defRPr>
            </a:lvl1pPr>
          </a:lstStyle>
          <a:p>
            <a:pPr algn="ctr"/>
            <a:r>
              <a:rPr lang="zh-CN" altLang="en-US" dirty="0" smtClean="0"/>
              <a:t>反向传播算法</a:t>
            </a:r>
          </a:p>
        </p:txBody>
      </p:sp>
      <p:grpSp>
        <p:nvGrpSpPr>
          <p:cNvPr id="44" name="组合 43"/>
          <p:cNvGrpSpPr/>
          <p:nvPr/>
        </p:nvGrpSpPr>
        <p:grpSpPr>
          <a:xfrm flipH="1">
            <a:off x="-419102" y="3718119"/>
            <a:ext cx="4356100" cy="393049"/>
            <a:chOff x="743958" y="3475975"/>
            <a:chExt cx="753417" cy="0"/>
          </a:xfrm>
        </p:grpSpPr>
        <p:cxnSp>
          <p:nvCxnSpPr>
            <p:cNvPr id="48" name="直接连接符 47"/>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rot="10800000" flipH="1">
            <a:off x="8254999" y="3331208"/>
            <a:ext cx="4356100" cy="393049"/>
            <a:chOff x="743958" y="3475975"/>
            <a:chExt cx="753417" cy="0"/>
          </a:xfrm>
        </p:grpSpPr>
        <p:cxnSp>
          <p:nvCxnSpPr>
            <p:cNvPr id="46" name="直接连接符 45"/>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strVal val="(6*min(max(#ppt_w*#ppt_h,.3),1)-7.4)/-.7*#ppt_w"/>
                                          </p:val>
                                        </p:tav>
                                        <p:tav tm="100000">
                                          <p:val>
                                            <p:strVal val="#ppt_w"/>
                                          </p:val>
                                        </p:tav>
                                      </p:tavLst>
                                    </p:anim>
                                    <p:anim calcmode="lin" valueType="num">
                                      <p:cBhvr>
                                        <p:cTn id="8" dur="500" fill="hold"/>
                                        <p:tgtEl>
                                          <p:spTgt spid="36"/>
                                        </p:tgtEl>
                                        <p:attrNameLst>
                                          <p:attrName>ppt_h</p:attrName>
                                        </p:attrNameLst>
                                      </p:cBhvr>
                                      <p:tavLst>
                                        <p:tav tm="0">
                                          <p:val>
                                            <p:strVal val="(6*min(max(#ppt_w*#ppt_h,.3),1)-7.4)/-.7*#ppt_h"/>
                                          </p:val>
                                        </p:tav>
                                        <p:tav tm="100000">
                                          <p:val>
                                            <p:strVal val="#ppt_h"/>
                                          </p:val>
                                        </p:tav>
                                      </p:tavLst>
                                    </p:anim>
                                    <p:anim calcmode="lin" valueType="num">
                                      <p:cBhvr>
                                        <p:cTn id="9" dur="500" fill="hold"/>
                                        <p:tgtEl>
                                          <p:spTgt spid="36"/>
                                        </p:tgtEl>
                                        <p:attrNameLst>
                                          <p:attrName>ppt_x</p:attrName>
                                        </p:attrNameLst>
                                      </p:cBhvr>
                                      <p:tavLst>
                                        <p:tav tm="0">
                                          <p:val>
                                            <p:fltVal val="0.5"/>
                                          </p:val>
                                        </p:tav>
                                        <p:tav tm="100000">
                                          <p:val>
                                            <p:strVal val="#ppt_x"/>
                                          </p:val>
                                        </p:tav>
                                      </p:tavLst>
                                    </p:anim>
                                    <p:anim calcmode="lin" valueType="num">
                                      <p:cBhvr>
                                        <p:cTn id="10" dur="500" fill="hold"/>
                                        <p:tgtEl>
                                          <p:spTgt spid="36"/>
                                        </p:tgtEl>
                                        <p:attrNameLst>
                                          <p:attrName>ppt_y</p:attrName>
                                        </p:attrNameLst>
                                      </p:cBhvr>
                                      <p:tavLst>
                                        <p:tav tm="0">
                                          <p:val>
                                            <p:strVal val="1+(6*min(max(#ppt_w*#ppt_h,.3),1)-7.4)/-.7*#ppt_h/2"/>
                                          </p:val>
                                        </p:tav>
                                        <p:tav tm="100000">
                                          <p:val>
                                            <p:strVal val="#ppt_y"/>
                                          </p:val>
                                        </p:tav>
                                      </p:tavLst>
                                    </p:anim>
                                  </p:childTnLst>
                                </p:cTn>
                              </p:par>
                              <p:par>
                                <p:cTn id="11" presetID="12" presetClass="entr" presetSubtype="4" fill="hold" grpId="0" nodeType="withEffect">
                                  <p:stCondLst>
                                    <p:cond delay="30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p:tgtEl>
                                          <p:spTgt spid="42"/>
                                        </p:tgtEl>
                                        <p:attrNameLst>
                                          <p:attrName>ppt_y</p:attrName>
                                        </p:attrNameLst>
                                      </p:cBhvr>
                                      <p:tavLst>
                                        <p:tav tm="0">
                                          <p:val>
                                            <p:strVal val="#ppt_y+#ppt_h*1.125000"/>
                                          </p:val>
                                        </p:tav>
                                        <p:tav tm="100000">
                                          <p:val>
                                            <p:strVal val="#ppt_y"/>
                                          </p:val>
                                        </p:tav>
                                      </p:tavLst>
                                    </p:anim>
                                    <p:animEffect transition="in" filter="wipe(up)">
                                      <p:cBhvr>
                                        <p:cTn id="14" dur="500"/>
                                        <p:tgtEl>
                                          <p:spTgt spid="42"/>
                                        </p:tgtEl>
                                      </p:cBhvr>
                                    </p:animEffect>
                                  </p:childTnLst>
                                </p:cTn>
                              </p:par>
                              <p:par>
                                <p:cTn id="15" presetID="22" presetClass="entr" presetSubtype="8" fill="hold" nodeType="withEffect">
                                  <p:stCondLst>
                                    <p:cond delay="60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par>
                                <p:cTn id="18" presetID="22" presetClass="entr" presetSubtype="2" fill="hold" nodeType="withEffect">
                                  <p:stCondLst>
                                    <p:cond delay="600"/>
                                  </p:stCondLst>
                                  <p:childTnLst>
                                    <p:set>
                                      <p:cBhvr>
                                        <p:cTn id="19" dur="1" fill="hold">
                                          <p:stCondLst>
                                            <p:cond delay="0"/>
                                          </p:stCondLst>
                                        </p:cTn>
                                        <p:tgtEl>
                                          <p:spTgt spid="45"/>
                                        </p:tgtEl>
                                        <p:attrNameLst>
                                          <p:attrName>style.visibility</p:attrName>
                                        </p:attrNameLst>
                                      </p:cBhvr>
                                      <p:to>
                                        <p:strVal val="visible"/>
                                      </p:to>
                                    </p:set>
                                    <p:animEffect transition="in" filter="wipe(right)">
                                      <p:cBhvr>
                                        <p:cTn id="2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857954" y="300264"/>
            <a:ext cx="3066415" cy="523220"/>
            <a:chOff x="857954" y="300264"/>
            <a:chExt cx="3066415"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857954" y="300264"/>
              <a:ext cx="3066415" cy="52197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四、反向传播算法</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 name="组合 3"/>
          <p:cNvGrpSpPr/>
          <p:nvPr/>
        </p:nvGrpSpPr>
        <p:grpSpPr>
          <a:xfrm>
            <a:off x="2071370" y="1468755"/>
            <a:ext cx="7800975" cy="1687195"/>
            <a:chOff x="1854821" y="1373231"/>
            <a:chExt cx="2727704" cy="1687449"/>
          </a:xfrm>
        </p:grpSpPr>
        <p:sp>
          <p:nvSpPr>
            <p:cNvPr id="49" name="矩形 48"/>
            <p:cNvSpPr/>
            <p:nvPr/>
          </p:nvSpPr>
          <p:spPr>
            <a:xfrm>
              <a:off x="1854821" y="1585353"/>
              <a:ext cx="2727704" cy="1475327"/>
            </a:xfrm>
            <a:prstGeom prst="rect">
              <a:avLst/>
            </a:prstGeom>
          </p:spPr>
          <p:txBody>
            <a:bodyPr wrap="square" lIns="91436" tIns="45718" rIns="91436" bIns="45718">
              <a:spAutoFit/>
            </a:bodyPr>
            <a:lstStyle/>
            <a:p>
              <a:pPr algn="l">
                <a:lnSpc>
                  <a:spcPct val="150000"/>
                </a:lnSpc>
              </a:pPr>
              <a:endParaRPr lang="zh-CN" altLang="en-US" sz="2000" dirty="0">
                <a:solidFill>
                  <a:schemeClr val="bg2">
                    <a:lumMod val="50000"/>
                  </a:schemeClr>
                </a:solidFill>
                <a:latin typeface="微软雅黑" panose="020B0503020204020204" pitchFamily="34" charset="-122"/>
                <a:ea typeface="微软雅黑" panose="020B0503020204020204" pitchFamily="34" charset="-122"/>
              </a:endParaRP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反向传播算法即梯度下降法。之所以称为反向传播，是由于在深层神经网络中，需要通过链式法则将梯度逐层传递到底层。</a:t>
              </a:r>
            </a:p>
          </p:txBody>
        </p:sp>
        <p:sp>
          <p:nvSpPr>
            <p:cNvPr id="50" name="文本框 49"/>
            <p:cNvSpPr txBox="1"/>
            <p:nvPr/>
          </p:nvSpPr>
          <p:spPr>
            <a:xfrm>
              <a:off x="2720646" y="1373231"/>
              <a:ext cx="952549" cy="459174"/>
            </a:xfrm>
            <a:prstGeom prst="rect">
              <a:avLst/>
            </a:prstGeom>
            <a:noFill/>
          </p:spPr>
          <p:txBody>
            <a:bodyPr wrap="square" lIns="91436" tIns="45718" rIns="91436" bIns="45718" rtlCol="0">
              <a:spAutoFit/>
            </a:bodyPr>
            <a:lstStyle/>
            <a:p>
              <a:r>
                <a:rPr lang="zh-CN" altLang="en-US" sz="2400" b="1" dirty="0" smtClean="0">
                  <a:solidFill>
                    <a:schemeClr val="bg1">
                      <a:lumMod val="50000"/>
                    </a:schemeClr>
                  </a:solidFill>
                  <a:latin typeface="微软雅黑" panose="020B0503020204020204" pitchFamily="34" charset="-122"/>
                  <a:ea typeface="微软雅黑" panose="020B0503020204020204" pitchFamily="34" charset="-122"/>
                </a:rPr>
                <a:t>反向传播算法</a:t>
              </a:r>
            </a:p>
          </p:txBody>
        </p:sp>
      </p:grpSp>
      <p:sp>
        <p:nvSpPr>
          <p:cNvPr id="12" name="矩形 11"/>
          <p:cNvSpPr/>
          <p:nvPr/>
        </p:nvSpPr>
        <p:spPr>
          <a:xfrm>
            <a:off x="727878" y="4669692"/>
            <a:ext cx="5294021" cy="616743"/>
          </a:xfrm>
          <a:prstGeom prst="rect">
            <a:avLst/>
          </a:prstGeom>
          <a:solidFill>
            <a:srgbClr val="005CA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cs typeface="+mn-ea"/>
                <a:sym typeface="+mn-lt"/>
              </a:rPr>
              <a:t>1.</a:t>
            </a:r>
            <a:r>
              <a:rPr lang="zh-CN" altLang="en-US" sz="2000" b="1" dirty="0" smtClean="0">
                <a:solidFill>
                  <a:schemeClr val="bg1"/>
                </a:solidFill>
                <a:latin typeface="微软雅黑" panose="020B0503020204020204" pitchFamily="34" charset="-122"/>
                <a:ea typeface="微软雅黑" panose="020B0503020204020204" pitchFamily="34" charset="-122"/>
                <a:cs typeface="+mn-ea"/>
                <a:sym typeface="+mn-lt"/>
              </a:rPr>
              <a:t>梯度下降法</a:t>
            </a:r>
            <a:endParaRPr lang="id-ID" altLang="zh-CN"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6392350" y="4669692"/>
            <a:ext cx="5294021" cy="616743"/>
          </a:xfrm>
          <a:prstGeom prst="rect">
            <a:avLst/>
          </a:prstGeom>
          <a:solidFill>
            <a:srgbClr val="005CA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cs typeface="+mn-ea"/>
                <a:sym typeface="+mn-lt"/>
              </a:rPr>
              <a:t>2.</a:t>
            </a:r>
            <a:r>
              <a:rPr lang="zh-CN" sz="2000" b="1" dirty="0" smtClean="0">
                <a:solidFill>
                  <a:schemeClr val="bg1"/>
                </a:solidFill>
                <a:latin typeface="微软雅黑" panose="020B0503020204020204" pitchFamily="34" charset="-122"/>
                <a:ea typeface="微软雅黑" panose="020B0503020204020204" pitchFamily="34" charset="-122"/>
                <a:cs typeface="+mn-ea"/>
                <a:sym typeface="+mn-lt"/>
              </a:rPr>
              <a:t>梯度消失及梯度爆炸</a:t>
            </a:r>
            <a:endParaRPr lang="zh-CN"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727710" y="5478780"/>
            <a:ext cx="5022850" cy="735965"/>
          </a:xfrm>
          <a:prstGeom prst="rect">
            <a:avLst/>
          </a:prstGeom>
        </p:spPr>
        <p:txBody>
          <a:bodyPr wrap="square" lIns="91436" tIns="45718" rIns="91436" bIns="45718">
            <a:spAutoFit/>
          </a:bodyPr>
          <a:lstStyle/>
          <a:p>
            <a:pPr>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梯度下降法（gradient descent），又名最速下降法（steepest descent）是求解无约束最优化问题最常用的方法。</a:t>
            </a:r>
          </a:p>
        </p:txBody>
      </p:sp>
      <p:sp>
        <p:nvSpPr>
          <p:cNvPr id="17" name="矩形 16"/>
          <p:cNvSpPr/>
          <p:nvPr/>
        </p:nvSpPr>
        <p:spPr>
          <a:xfrm>
            <a:off x="6392545" y="5478780"/>
            <a:ext cx="5022850" cy="735965"/>
          </a:xfrm>
          <a:prstGeom prst="rect">
            <a:avLst/>
          </a:prstGeom>
        </p:spPr>
        <p:txBody>
          <a:bodyPr wrap="square" lIns="91436" tIns="45718" rIns="91436" bIns="45718">
            <a:spAutoFit/>
          </a:bodyPr>
          <a:lstStyle/>
          <a:p>
            <a:pPr>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神经网络的优化过程中，梯度消失及梯度爆炸是两个较为常见的问题。其中以梯度消失问题尤为常见。</a:t>
            </a: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par>
                                <p:cTn id="8" presetID="22" presetClass="entr" presetSubtype="8"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2"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par>
                          <p:cTn id="14" fill="hold">
                            <p:stCondLst>
                              <p:cond delay="500"/>
                            </p:stCondLst>
                            <p:childTnLst>
                              <p:par>
                                <p:cTn id="15" presetID="23" presetClass="entr" presetSubtype="16"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childTnLst>
                                </p:cTn>
                              </p:par>
                            </p:childTnLst>
                          </p:cTn>
                        </p:par>
                        <p:par>
                          <p:cTn id="19" fill="hold">
                            <p:stCondLst>
                              <p:cond delay="1000"/>
                            </p:stCondLst>
                            <p:childTnLst>
                              <p:par>
                                <p:cTn id="20" presetID="23" presetClass="entr" presetSubtype="16"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857954" y="300264"/>
            <a:ext cx="3066415" cy="523220"/>
            <a:chOff x="857954" y="300264"/>
            <a:chExt cx="3066415"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857954" y="300264"/>
              <a:ext cx="3066415" cy="52197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四、反向传播算法</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 name="组合 3"/>
          <p:cNvGrpSpPr/>
          <p:nvPr/>
        </p:nvGrpSpPr>
        <p:grpSpPr>
          <a:xfrm>
            <a:off x="1432560" y="1468755"/>
            <a:ext cx="9067800" cy="3072130"/>
            <a:chOff x="1854821" y="1373231"/>
            <a:chExt cx="2727704" cy="3072593"/>
          </a:xfrm>
        </p:grpSpPr>
        <p:sp>
          <p:nvSpPr>
            <p:cNvPr id="49" name="矩形 48"/>
            <p:cNvSpPr/>
            <p:nvPr/>
          </p:nvSpPr>
          <p:spPr>
            <a:xfrm>
              <a:off x="1854821" y="1585353"/>
              <a:ext cx="2727704" cy="2860471"/>
            </a:xfrm>
            <a:prstGeom prst="rect">
              <a:avLst/>
            </a:prstGeom>
          </p:spPr>
          <p:txBody>
            <a:bodyPr wrap="square" lIns="91436" tIns="45718" rIns="91436" bIns="45718">
              <a:spAutoFit/>
            </a:bodyPr>
            <a:lstStyle/>
            <a:p>
              <a:pPr algn="l">
                <a:lnSpc>
                  <a:spcPct val="150000"/>
                </a:lnSpc>
              </a:pPr>
              <a:endParaRPr lang="zh-CN" altLang="en-US" sz="2000" dirty="0">
                <a:solidFill>
                  <a:schemeClr val="bg2">
                    <a:lumMod val="50000"/>
                  </a:schemeClr>
                </a:solidFill>
                <a:latin typeface="微软雅黑" panose="020B0503020204020204" pitchFamily="34" charset="-122"/>
                <a:ea typeface="微软雅黑" panose="020B0503020204020204" pitchFamily="34" charset="-122"/>
              </a:endParaRP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梯度下降法（gradient descent），又名最速下降法（steepest descent）是求解无约束最优化问题最常用的方法，它是一种迭代方法，每一步主要的操作是求解目标函数的梯度向量，将当前位置的负梯度方向作为搜索方向（因为在该方向上目标函数下降最快，这也是最速下降法名称的由来）。</a:t>
              </a: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梯度下降法特点：越接近目标值，步长越小，下降速度越慢。</a:t>
              </a:r>
            </a:p>
          </p:txBody>
        </p:sp>
        <p:sp>
          <p:nvSpPr>
            <p:cNvPr id="50" name="文本框 49"/>
            <p:cNvSpPr txBox="1"/>
            <p:nvPr/>
          </p:nvSpPr>
          <p:spPr>
            <a:xfrm>
              <a:off x="2720646" y="1373231"/>
              <a:ext cx="952549" cy="459174"/>
            </a:xfrm>
            <a:prstGeom prst="rect">
              <a:avLst/>
            </a:prstGeom>
            <a:noFill/>
          </p:spPr>
          <p:txBody>
            <a:bodyPr wrap="square" lIns="91436" tIns="45718" rIns="91436" bIns="45718" rtlCol="0">
              <a:spAutoFit/>
            </a:bodyPr>
            <a:lstStyle/>
            <a:p>
              <a:r>
                <a:rPr lang="zh-CN" altLang="en-US" sz="2400" b="1" dirty="0" smtClean="0">
                  <a:solidFill>
                    <a:schemeClr val="bg1">
                      <a:lumMod val="50000"/>
                    </a:schemeClr>
                  </a:solidFill>
                  <a:latin typeface="微软雅黑" panose="020B0503020204020204" pitchFamily="34" charset="-122"/>
                  <a:ea typeface="微软雅黑" panose="020B0503020204020204" pitchFamily="34" charset="-122"/>
                </a:rPr>
                <a:t>梯度下降法</a:t>
              </a:r>
            </a:p>
          </p:txBody>
        </p:sp>
      </p:gr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par>
                                <p:cTn id="8" presetID="22" presetClass="entr" presetSubtype="8"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2"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857954" y="300264"/>
            <a:ext cx="3066415" cy="523220"/>
            <a:chOff x="857954" y="300264"/>
            <a:chExt cx="3066415"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857954" y="300264"/>
              <a:ext cx="3066415" cy="52197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四、反向传播算法</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 name="组合 3"/>
          <p:cNvGrpSpPr/>
          <p:nvPr/>
        </p:nvGrpSpPr>
        <p:grpSpPr>
          <a:xfrm>
            <a:off x="692150" y="1000760"/>
            <a:ext cx="4959985" cy="5537835"/>
            <a:chOff x="1854821" y="1585353"/>
            <a:chExt cx="1852088" cy="5342633"/>
          </a:xfrm>
        </p:grpSpPr>
        <p:sp>
          <p:nvSpPr>
            <p:cNvPr id="49" name="矩形 48"/>
            <p:cNvSpPr/>
            <p:nvPr/>
          </p:nvSpPr>
          <p:spPr>
            <a:xfrm>
              <a:off x="1854821" y="1585353"/>
              <a:ext cx="1852088" cy="5342633"/>
            </a:xfrm>
            <a:prstGeom prst="rect">
              <a:avLst/>
            </a:prstGeom>
          </p:spPr>
          <p:txBody>
            <a:bodyPr wrap="square" lIns="91436" tIns="45718" rIns="91436" bIns="45718">
              <a:spAutoFit/>
            </a:bodyPr>
            <a:lstStyle/>
            <a:p>
              <a:pPr algn="l">
                <a:lnSpc>
                  <a:spcPct val="150000"/>
                </a:lnSpc>
              </a:pPr>
              <a:endParaRPr lang="zh-CN" altLang="en-US" sz="2000" dirty="0">
                <a:solidFill>
                  <a:schemeClr val="bg2">
                    <a:lumMod val="50000"/>
                  </a:schemeClr>
                </a:solidFill>
                <a:latin typeface="微软雅黑" panose="020B0503020204020204" pitchFamily="34" charset="-122"/>
                <a:ea typeface="微软雅黑" panose="020B0503020204020204" pitchFamily="34" charset="-122"/>
              </a:endParaRPr>
            </a:p>
            <a:p>
              <a:pPr algn="l">
                <a:lnSpc>
                  <a:spcPct val="150000"/>
                </a:lnSpc>
              </a:pPr>
              <a:r>
                <a:rPr lang="zh-CN" altLang="en-US" dirty="0">
                  <a:solidFill>
                    <a:schemeClr val="bg2">
                      <a:lumMod val="50000"/>
                    </a:schemeClr>
                  </a:solidFill>
                  <a:latin typeface="微软雅黑" panose="020B0503020204020204" pitchFamily="34" charset="-122"/>
                  <a:ea typeface="微软雅黑" panose="020B0503020204020204" pitchFamily="34" charset="-122"/>
                </a:rPr>
                <a:t>梯度消失问题是指，在反向传播算法中使用链式法则进行连乘时，靠近输入层的参数梯度几乎为0，即几乎消失的情况。例如，如果深层神经网络的激活函数都选用Sigmoid，因为Sigmoid函数极容易饱和（梯度为0），所以越靠近输入层的参数在经过网络中夹杂着的连续若干个Sigmoid的导数连乘后，梯度将几乎接近于0。这样进行参数更新时，参数将几乎不发生变化，就会使得神经网络难以收敛。缓解梯度消失问题的主要方法有：更换激活函数，如选择ReLU这种梯度不易饱和的函数；调整神经网络的结构，减少神经网络的层数等。</a:t>
              </a:r>
            </a:p>
          </p:txBody>
        </p:sp>
        <p:sp>
          <p:nvSpPr>
            <p:cNvPr id="50" name="文本框 49"/>
            <p:cNvSpPr txBox="1"/>
            <p:nvPr/>
          </p:nvSpPr>
          <p:spPr>
            <a:xfrm>
              <a:off x="2435036" y="1585353"/>
              <a:ext cx="691421" cy="442922"/>
            </a:xfrm>
            <a:prstGeom prst="rect">
              <a:avLst/>
            </a:prstGeom>
            <a:noFill/>
          </p:spPr>
          <p:txBody>
            <a:bodyPr wrap="square" lIns="91436" tIns="45718" rIns="91436" bIns="45718" rtlCol="0">
              <a:spAutoFit/>
            </a:bodyPr>
            <a:lstStyle/>
            <a:p>
              <a:r>
                <a:rPr lang="zh-CN" altLang="en-US" sz="2400" b="1" dirty="0" smtClean="0">
                  <a:solidFill>
                    <a:schemeClr val="bg1">
                      <a:lumMod val="50000"/>
                    </a:schemeClr>
                  </a:solidFill>
                  <a:latin typeface="微软雅黑" panose="020B0503020204020204" pitchFamily="34" charset="-122"/>
                  <a:ea typeface="微软雅黑" panose="020B0503020204020204" pitchFamily="34" charset="-122"/>
                </a:rPr>
                <a:t>梯度消失</a:t>
              </a:r>
            </a:p>
          </p:txBody>
        </p:sp>
      </p:grpSp>
      <p:grpSp>
        <p:nvGrpSpPr>
          <p:cNvPr id="2" name="组合 1"/>
          <p:cNvGrpSpPr/>
          <p:nvPr/>
        </p:nvGrpSpPr>
        <p:grpSpPr>
          <a:xfrm>
            <a:off x="6114415" y="738505"/>
            <a:ext cx="5841365" cy="5822950"/>
            <a:chOff x="1854821" y="1485008"/>
            <a:chExt cx="1852088" cy="5823827"/>
          </a:xfrm>
        </p:grpSpPr>
        <p:sp>
          <p:nvSpPr>
            <p:cNvPr id="3" name="矩形 2"/>
            <p:cNvSpPr/>
            <p:nvPr/>
          </p:nvSpPr>
          <p:spPr>
            <a:xfrm>
              <a:off x="1854821" y="1585353"/>
              <a:ext cx="1852088" cy="5723482"/>
            </a:xfrm>
            <a:prstGeom prst="rect">
              <a:avLst/>
            </a:prstGeom>
          </p:spPr>
          <p:txBody>
            <a:bodyPr wrap="square" lIns="91436" tIns="45718" rIns="91436" bIns="45718">
              <a:spAutoFit/>
            </a:bodyPr>
            <a:lstStyle/>
            <a:p>
              <a:pPr algn="l">
                <a:lnSpc>
                  <a:spcPct val="150000"/>
                </a:lnSpc>
              </a:pPr>
              <a:endParaRPr lang="zh-CN" altLang="en-US" sz="2000" dirty="0">
                <a:solidFill>
                  <a:schemeClr val="bg2">
                    <a:lumMod val="50000"/>
                  </a:schemeClr>
                </a:solidFill>
                <a:latin typeface="微软雅黑" panose="020B0503020204020204" pitchFamily="34" charset="-122"/>
                <a:ea typeface="微软雅黑" panose="020B0503020204020204" pitchFamily="34" charset="-122"/>
              </a:endParaRPr>
            </a:p>
            <a:p>
              <a:pPr algn="l">
                <a:lnSpc>
                  <a:spcPct val="150000"/>
                </a:lnSpc>
              </a:pPr>
              <a:r>
                <a:rPr lang="zh-CN" altLang="en-US" sz="1600" dirty="0">
                  <a:solidFill>
                    <a:schemeClr val="bg2">
                      <a:lumMod val="50000"/>
                    </a:schemeClr>
                  </a:solidFill>
                  <a:latin typeface="微软雅黑" panose="020B0503020204020204" pitchFamily="34" charset="-122"/>
                  <a:ea typeface="微软雅黑" panose="020B0503020204020204" pitchFamily="34" charset="-122"/>
                </a:rPr>
                <a:t>梯度爆炸问题与梯度消失问题正好相反。如果神经网络的中参数的初始化不合理，由于每层的梯度与其函数形式、参数、输入均有关系，当连乘的梯度均大于1时，就会造成底层参数的梯度过大，导致更新时参数无限增大，直到超出计算机所能表示的数的范围。模型不稳定且不收敛。实际情况中，人们一般都将输入进行规范化，初始化权重往往分布在原点周围，所以梯度爆炸发生的频率一般要低于梯度消失。缓解梯度消失问题的主要方法有：对模型参数进行合适的初始化，一般可以通过在其他大型数据集上对模型进行预训练以完成初始化，例如图像分类任务中人们往往会将在ImageNet数据集上训练好的模型参数迁移到自己的任务当中；进行梯度裁剪，即当梯度超过一定阈值时就将梯度进行截断，这样就能够控制模型参数的无限增长。从而限制了梯度不至于太大；参数正则化，正则化能够对参数的大小进行约束，使得参数不至太大等。</a:t>
              </a:r>
            </a:p>
          </p:txBody>
        </p:sp>
        <p:sp>
          <p:nvSpPr>
            <p:cNvPr id="5" name="文本框 4"/>
            <p:cNvSpPr txBox="1"/>
            <p:nvPr/>
          </p:nvSpPr>
          <p:spPr>
            <a:xfrm>
              <a:off x="2214072" y="1485008"/>
              <a:ext cx="952549" cy="459174"/>
            </a:xfrm>
            <a:prstGeom prst="rect">
              <a:avLst/>
            </a:prstGeom>
            <a:noFill/>
          </p:spPr>
          <p:txBody>
            <a:bodyPr wrap="square" lIns="91436" tIns="45718" rIns="91436" bIns="45718" rtlCol="0">
              <a:spAutoFit/>
            </a:bodyPr>
            <a:lstStyle/>
            <a:p>
              <a:r>
                <a:rPr lang="zh-CN" altLang="en-US" sz="2400" b="1" dirty="0" smtClean="0">
                  <a:solidFill>
                    <a:schemeClr val="bg1">
                      <a:lumMod val="50000"/>
                    </a:schemeClr>
                  </a:solidFill>
                  <a:latin typeface="微软雅黑" panose="020B0503020204020204" pitchFamily="34" charset="-122"/>
                  <a:ea typeface="微软雅黑" panose="020B0503020204020204" pitchFamily="34" charset="-122"/>
                </a:rPr>
                <a:t>梯度爆炸</a:t>
              </a:r>
            </a:p>
          </p:txBody>
        </p:sp>
      </p:grpSp>
      <p:cxnSp>
        <p:nvCxnSpPr>
          <p:cNvPr id="6" name="直接连接符 5"/>
          <p:cNvCxnSpPr/>
          <p:nvPr/>
        </p:nvCxnSpPr>
        <p:spPr>
          <a:xfrm>
            <a:off x="5883275" y="1810385"/>
            <a:ext cx="0" cy="3630930"/>
          </a:xfrm>
          <a:prstGeom prst="line">
            <a:avLst/>
          </a:prstGeom>
          <a:ln w="12700" cmpd="sng">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par>
                                <p:cTn id="8" presetID="22" presetClass="entr" presetSubtype="8"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2"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3719194" y="3324988"/>
            <a:ext cx="4753610" cy="1013460"/>
          </a:xfrm>
          <a:prstGeom prst="rect">
            <a:avLst/>
          </a:prstGeom>
          <a:noFill/>
        </p:spPr>
        <p:txBody>
          <a:bodyPr wrap="none" lIns="91436" tIns="45718" rIns="91436" bIns="45718" rtlCol="0">
            <a:spAutoFit/>
          </a:bodyPr>
          <a:lstStyle>
            <a:defPPr>
              <a:defRPr lang="zh-CN"/>
            </a:defPPr>
            <a:lvl1pPr>
              <a:defRPr sz="6000" b="1">
                <a:solidFill>
                  <a:srgbClr val="005CA7"/>
                </a:solidFill>
                <a:latin typeface="微软雅黑" panose="020B0503020204020204" pitchFamily="34" charset="-122"/>
                <a:ea typeface="微软雅黑" panose="020B0503020204020204" pitchFamily="34" charset="-122"/>
              </a:defRPr>
            </a:lvl1pPr>
          </a:lstStyle>
          <a:p>
            <a:pPr algn="ctr"/>
            <a:r>
              <a:rPr lang="zh-CN" altLang="en-US" dirty="0" smtClean="0"/>
              <a:t>卷积神经网络</a:t>
            </a:r>
            <a:endParaRPr lang="zh-CN" altLang="en-US" dirty="0"/>
          </a:p>
        </p:txBody>
      </p:sp>
      <p:grpSp>
        <p:nvGrpSpPr>
          <p:cNvPr id="33" name="组合 32"/>
          <p:cNvGrpSpPr/>
          <p:nvPr/>
        </p:nvGrpSpPr>
        <p:grpSpPr>
          <a:xfrm flipH="1">
            <a:off x="-419102" y="3718121"/>
            <a:ext cx="4356100" cy="393049"/>
            <a:chOff x="743958" y="3475975"/>
            <a:chExt cx="753417" cy="0"/>
          </a:xfrm>
        </p:grpSpPr>
        <p:cxnSp>
          <p:nvCxnSpPr>
            <p:cNvPr id="37" name="直接连接符 36"/>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rot="10800000" flipH="1">
            <a:off x="8254999" y="3331210"/>
            <a:ext cx="4356100" cy="393049"/>
            <a:chOff x="743958" y="3475975"/>
            <a:chExt cx="753417" cy="0"/>
          </a:xfrm>
        </p:grpSpPr>
        <p:cxnSp>
          <p:nvCxnSpPr>
            <p:cNvPr id="35" name="直接连接符 34"/>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42" name="Group 4"/>
          <p:cNvGrpSpPr>
            <a:grpSpLocks noChangeAspect="1"/>
          </p:cNvGrpSpPr>
          <p:nvPr/>
        </p:nvGrpSpPr>
        <p:grpSpPr bwMode="auto">
          <a:xfrm>
            <a:off x="5399882" y="1613350"/>
            <a:ext cx="1392237" cy="1323975"/>
            <a:chOff x="3585" y="941"/>
            <a:chExt cx="877" cy="834"/>
          </a:xfrm>
        </p:grpSpPr>
        <p:sp>
          <p:nvSpPr>
            <p:cNvPr id="43" name="AutoShape 3"/>
            <p:cNvSpPr>
              <a:spLocks noChangeAspect="1" noChangeArrowheads="1" noTextEdit="1"/>
            </p:cNvSpPr>
            <p:nvPr/>
          </p:nvSpPr>
          <p:spPr bwMode="auto">
            <a:xfrm>
              <a:off x="3585" y="941"/>
              <a:ext cx="877"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4" name="Freeform 5"/>
            <p:cNvSpPr>
              <a:spLocks noEditPoints="1"/>
            </p:cNvSpPr>
            <p:nvPr/>
          </p:nvSpPr>
          <p:spPr bwMode="auto">
            <a:xfrm>
              <a:off x="3585" y="941"/>
              <a:ext cx="884" cy="834"/>
            </a:xfrm>
            <a:custGeom>
              <a:avLst/>
              <a:gdLst>
                <a:gd name="T0" fmla="*/ 92 w 121"/>
                <a:gd name="T1" fmla="*/ 33 h 114"/>
                <a:gd name="T2" fmla="*/ 99 w 121"/>
                <a:gd name="T3" fmla="*/ 8 h 114"/>
                <a:gd name="T4" fmla="*/ 85 w 121"/>
                <a:gd name="T5" fmla="*/ 0 h 114"/>
                <a:gd name="T6" fmla="*/ 67 w 121"/>
                <a:gd name="T7" fmla="*/ 19 h 114"/>
                <a:gd name="T8" fmla="*/ 57 w 121"/>
                <a:gd name="T9" fmla="*/ 18 h 114"/>
                <a:gd name="T10" fmla="*/ 40 w 121"/>
                <a:gd name="T11" fmla="*/ 0 h 114"/>
                <a:gd name="T12" fmla="*/ 25 w 121"/>
                <a:gd name="T13" fmla="*/ 7 h 114"/>
                <a:gd name="T14" fmla="*/ 32 w 121"/>
                <a:gd name="T15" fmla="*/ 31 h 114"/>
                <a:gd name="T16" fmla="*/ 24 w 121"/>
                <a:gd name="T17" fmla="*/ 42 h 114"/>
                <a:gd name="T18" fmla="*/ 0 w 121"/>
                <a:gd name="T19" fmla="*/ 44 h 114"/>
                <a:gd name="T20" fmla="*/ 0 w 121"/>
                <a:gd name="T21" fmla="*/ 63 h 114"/>
                <a:gd name="T22" fmla="*/ 23 w 121"/>
                <a:gd name="T23" fmla="*/ 67 h 114"/>
                <a:gd name="T24" fmla="*/ 31 w 121"/>
                <a:gd name="T25" fmla="*/ 83 h 114"/>
                <a:gd name="T26" fmla="*/ 22 w 121"/>
                <a:gd name="T27" fmla="*/ 104 h 114"/>
                <a:gd name="T28" fmla="*/ 37 w 121"/>
                <a:gd name="T29" fmla="*/ 114 h 114"/>
                <a:gd name="T30" fmla="*/ 52 w 121"/>
                <a:gd name="T31" fmla="*/ 96 h 114"/>
                <a:gd name="T32" fmla="*/ 70 w 121"/>
                <a:gd name="T33" fmla="*/ 95 h 114"/>
                <a:gd name="T34" fmla="*/ 88 w 121"/>
                <a:gd name="T35" fmla="*/ 113 h 114"/>
                <a:gd name="T36" fmla="*/ 101 w 121"/>
                <a:gd name="T37" fmla="*/ 103 h 114"/>
                <a:gd name="T38" fmla="*/ 91 w 121"/>
                <a:gd name="T39" fmla="*/ 82 h 114"/>
                <a:gd name="T40" fmla="*/ 99 w 121"/>
                <a:gd name="T41" fmla="*/ 68 h 114"/>
                <a:gd name="T42" fmla="*/ 121 w 121"/>
                <a:gd name="T43" fmla="*/ 64 h 114"/>
                <a:gd name="T44" fmla="*/ 121 w 121"/>
                <a:gd name="T45" fmla="*/ 46 h 114"/>
                <a:gd name="T46" fmla="*/ 97 w 121"/>
                <a:gd name="T47" fmla="*/ 43 h 114"/>
                <a:gd name="T48" fmla="*/ 92 w 121"/>
                <a:gd name="T49" fmla="*/ 33 h 114"/>
                <a:gd name="T50" fmla="*/ 61 w 121"/>
                <a:gd name="T51" fmla="*/ 83 h 114"/>
                <a:gd name="T52" fmla="*/ 34 w 121"/>
                <a:gd name="T53" fmla="*/ 57 h 114"/>
                <a:gd name="T54" fmla="*/ 61 w 121"/>
                <a:gd name="T55" fmla="*/ 30 h 114"/>
                <a:gd name="T56" fmla="*/ 87 w 121"/>
                <a:gd name="T57" fmla="*/ 57 h 114"/>
                <a:gd name="T58" fmla="*/ 61 w 121"/>
                <a:gd name="T59" fmla="*/ 8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1" h="114">
                  <a:moveTo>
                    <a:pt x="92" y="33"/>
                  </a:moveTo>
                  <a:cubicBezTo>
                    <a:pt x="99" y="8"/>
                    <a:pt x="99" y="8"/>
                    <a:pt x="99" y="8"/>
                  </a:cubicBezTo>
                  <a:cubicBezTo>
                    <a:pt x="85" y="0"/>
                    <a:pt x="85" y="0"/>
                    <a:pt x="85" y="0"/>
                  </a:cubicBezTo>
                  <a:cubicBezTo>
                    <a:pt x="67" y="19"/>
                    <a:pt x="67" y="19"/>
                    <a:pt x="67" y="19"/>
                  </a:cubicBezTo>
                  <a:cubicBezTo>
                    <a:pt x="57" y="18"/>
                    <a:pt x="57" y="18"/>
                    <a:pt x="57" y="18"/>
                  </a:cubicBezTo>
                  <a:cubicBezTo>
                    <a:pt x="40" y="0"/>
                    <a:pt x="40" y="0"/>
                    <a:pt x="40" y="0"/>
                  </a:cubicBezTo>
                  <a:cubicBezTo>
                    <a:pt x="25" y="7"/>
                    <a:pt x="25" y="7"/>
                    <a:pt x="25" y="7"/>
                  </a:cubicBezTo>
                  <a:cubicBezTo>
                    <a:pt x="32" y="31"/>
                    <a:pt x="32" y="31"/>
                    <a:pt x="32" y="31"/>
                  </a:cubicBezTo>
                  <a:cubicBezTo>
                    <a:pt x="24" y="42"/>
                    <a:pt x="24" y="42"/>
                    <a:pt x="24" y="42"/>
                  </a:cubicBezTo>
                  <a:cubicBezTo>
                    <a:pt x="0" y="44"/>
                    <a:pt x="0" y="44"/>
                    <a:pt x="0" y="44"/>
                  </a:cubicBezTo>
                  <a:cubicBezTo>
                    <a:pt x="0" y="63"/>
                    <a:pt x="0" y="63"/>
                    <a:pt x="0" y="63"/>
                  </a:cubicBezTo>
                  <a:cubicBezTo>
                    <a:pt x="23" y="67"/>
                    <a:pt x="23" y="67"/>
                    <a:pt x="23" y="67"/>
                  </a:cubicBezTo>
                  <a:cubicBezTo>
                    <a:pt x="31" y="83"/>
                    <a:pt x="31" y="83"/>
                    <a:pt x="31" y="83"/>
                  </a:cubicBezTo>
                  <a:cubicBezTo>
                    <a:pt x="22" y="104"/>
                    <a:pt x="22" y="104"/>
                    <a:pt x="22" y="104"/>
                  </a:cubicBezTo>
                  <a:cubicBezTo>
                    <a:pt x="37" y="114"/>
                    <a:pt x="37" y="114"/>
                    <a:pt x="37" y="114"/>
                  </a:cubicBezTo>
                  <a:cubicBezTo>
                    <a:pt x="52" y="96"/>
                    <a:pt x="52" y="96"/>
                    <a:pt x="52" y="96"/>
                  </a:cubicBezTo>
                  <a:cubicBezTo>
                    <a:pt x="70" y="95"/>
                    <a:pt x="70" y="95"/>
                    <a:pt x="70" y="95"/>
                  </a:cubicBezTo>
                  <a:cubicBezTo>
                    <a:pt x="88" y="113"/>
                    <a:pt x="88" y="113"/>
                    <a:pt x="88" y="113"/>
                  </a:cubicBezTo>
                  <a:cubicBezTo>
                    <a:pt x="101" y="103"/>
                    <a:pt x="101" y="103"/>
                    <a:pt x="101" y="103"/>
                  </a:cubicBezTo>
                  <a:cubicBezTo>
                    <a:pt x="91" y="82"/>
                    <a:pt x="91" y="82"/>
                    <a:pt x="91" y="82"/>
                  </a:cubicBezTo>
                  <a:cubicBezTo>
                    <a:pt x="99" y="68"/>
                    <a:pt x="99" y="68"/>
                    <a:pt x="99" y="68"/>
                  </a:cubicBezTo>
                  <a:cubicBezTo>
                    <a:pt x="121" y="64"/>
                    <a:pt x="121" y="64"/>
                    <a:pt x="121" y="64"/>
                  </a:cubicBezTo>
                  <a:cubicBezTo>
                    <a:pt x="121" y="46"/>
                    <a:pt x="121" y="46"/>
                    <a:pt x="121" y="46"/>
                  </a:cubicBezTo>
                  <a:cubicBezTo>
                    <a:pt x="97" y="43"/>
                    <a:pt x="97" y="43"/>
                    <a:pt x="97" y="43"/>
                  </a:cubicBezTo>
                  <a:lnTo>
                    <a:pt x="92" y="33"/>
                  </a:lnTo>
                  <a:close/>
                  <a:moveTo>
                    <a:pt x="61" y="83"/>
                  </a:moveTo>
                  <a:cubicBezTo>
                    <a:pt x="46" y="83"/>
                    <a:pt x="34" y="71"/>
                    <a:pt x="34" y="57"/>
                  </a:cubicBezTo>
                  <a:cubicBezTo>
                    <a:pt x="34" y="42"/>
                    <a:pt x="46" y="30"/>
                    <a:pt x="61" y="30"/>
                  </a:cubicBezTo>
                  <a:cubicBezTo>
                    <a:pt x="75" y="30"/>
                    <a:pt x="87" y="42"/>
                    <a:pt x="87" y="57"/>
                  </a:cubicBezTo>
                  <a:cubicBezTo>
                    <a:pt x="87" y="71"/>
                    <a:pt x="75" y="83"/>
                    <a:pt x="61" y="83"/>
                  </a:cubicBez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Oval 6"/>
            <p:cNvSpPr>
              <a:spLocks noChangeArrowheads="1"/>
            </p:cNvSpPr>
            <p:nvPr/>
          </p:nvSpPr>
          <p:spPr bwMode="auto">
            <a:xfrm>
              <a:off x="3884" y="1219"/>
              <a:ext cx="285" cy="278"/>
            </a:xfrm>
            <a:prstGeom prst="ellipse">
              <a:avLst/>
            </a:pr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7" name="AutoShape 8"/>
          <p:cNvSpPr>
            <a:spLocks noChangeAspect="1" noChangeArrowheads="1" noTextEdit="1"/>
          </p:cNvSpPr>
          <p:nvPr/>
        </p:nvSpPr>
        <p:spPr bwMode="auto">
          <a:xfrm>
            <a:off x="3245653" y="936281"/>
            <a:ext cx="16510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strVal val="(6*min(max(#ppt_w*#ppt_h,.3),1)-7.4)/-.7*#ppt_w"/>
                                          </p:val>
                                        </p:tav>
                                        <p:tav tm="100000">
                                          <p:val>
                                            <p:strVal val="#ppt_w"/>
                                          </p:val>
                                        </p:tav>
                                      </p:tavLst>
                                    </p:anim>
                                    <p:anim calcmode="lin" valueType="num">
                                      <p:cBhvr>
                                        <p:cTn id="8" dur="500" fill="hold"/>
                                        <p:tgtEl>
                                          <p:spTgt spid="42"/>
                                        </p:tgtEl>
                                        <p:attrNameLst>
                                          <p:attrName>ppt_h</p:attrName>
                                        </p:attrNameLst>
                                      </p:cBhvr>
                                      <p:tavLst>
                                        <p:tav tm="0">
                                          <p:val>
                                            <p:strVal val="(6*min(max(#ppt_w*#ppt_h,.3),1)-7.4)/-.7*#ppt_h"/>
                                          </p:val>
                                        </p:tav>
                                        <p:tav tm="100000">
                                          <p:val>
                                            <p:strVal val="#ppt_h"/>
                                          </p:val>
                                        </p:tav>
                                      </p:tavLst>
                                    </p:anim>
                                    <p:anim calcmode="lin" valueType="num">
                                      <p:cBhvr>
                                        <p:cTn id="9" dur="500" fill="hold"/>
                                        <p:tgtEl>
                                          <p:spTgt spid="42"/>
                                        </p:tgtEl>
                                        <p:attrNameLst>
                                          <p:attrName>ppt_x</p:attrName>
                                        </p:attrNameLst>
                                      </p:cBhvr>
                                      <p:tavLst>
                                        <p:tav tm="0">
                                          <p:val>
                                            <p:fltVal val="0.5"/>
                                          </p:val>
                                        </p:tav>
                                        <p:tav tm="100000">
                                          <p:val>
                                            <p:strVal val="#ppt_x"/>
                                          </p:val>
                                        </p:tav>
                                      </p:tavLst>
                                    </p:anim>
                                    <p:anim calcmode="lin" valueType="num">
                                      <p:cBhvr>
                                        <p:cTn id="10" dur="500" fill="hold"/>
                                        <p:tgtEl>
                                          <p:spTgt spid="42"/>
                                        </p:tgtEl>
                                        <p:attrNameLst>
                                          <p:attrName>ppt_y</p:attrName>
                                        </p:attrNameLst>
                                      </p:cBhvr>
                                      <p:tavLst>
                                        <p:tav tm="0">
                                          <p:val>
                                            <p:strVal val="1+(6*min(max(#ppt_w*#ppt_h,.3),1)-7.4)/-.7*#ppt_h/2"/>
                                          </p:val>
                                        </p:tav>
                                        <p:tav tm="100000">
                                          <p:val>
                                            <p:strVal val="#ppt_y"/>
                                          </p:val>
                                        </p:tav>
                                      </p:tavLst>
                                    </p:anim>
                                  </p:childTnLst>
                                </p:cTn>
                              </p:par>
                              <p:par>
                                <p:cTn id="11" presetID="12" presetClass="entr" presetSubtype="4" fill="hold" grpId="0" nodeType="withEffect">
                                  <p:stCondLst>
                                    <p:cond delay="30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p:tgtEl>
                                          <p:spTgt spid="31"/>
                                        </p:tgtEl>
                                        <p:attrNameLst>
                                          <p:attrName>ppt_y</p:attrName>
                                        </p:attrNameLst>
                                      </p:cBhvr>
                                      <p:tavLst>
                                        <p:tav tm="0">
                                          <p:val>
                                            <p:strVal val="#ppt_y+#ppt_h*1.125000"/>
                                          </p:val>
                                        </p:tav>
                                        <p:tav tm="100000">
                                          <p:val>
                                            <p:strVal val="#ppt_y"/>
                                          </p:val>
                                        </p:tav>
                                      </p:tavLst>
                                    </p:anim>
                                    <p:animEffect transition="in" filter="wipe(up)">
                                      <p:cBhvr>
                                        <p:cTn id="14" dur="500"/>
                                        <p:tgtEl>
                                          <p:spTgt spid="31"/>
                                        </p:tgtEl>
                                      </p:cBhvr>
                                    </p:animEffect>
                                  </p:childTnLst>
                                </p:cTn>
                              </p:par>
                              <p:par>
                                <p:cTn id="15" presetID="22" presetClass="entr" presetSubtype="8" fill="hold" nodeType="withEffect">
                                  <p:stCondLst>
                                    <p:cond delay="60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par>
                                <p:cTn id="18" presetID="22" presetClass="entr" presetSubtype="2" fill="hold" nodeType="withEffect">
                                  <p:stCondLst>
                                    <p:cond delay="600"/>
                                  </p:stCondLst>
                                  <p:childTnLst>
                                    <p:set>
                                      <p:cBhvr>
                                        <p:cTn id="19" dur="1" fill="hold">
                                          <p:stCondLst>
                                            <p:cond delay="0"/>
                                          </p:stCondLst>
                                        </p:cTn>
                                        <p:tgtEl>
                                          <p:spTgt spid="34"/>
                                        </p:tgtEl>
                                        <p:attrNameLst>
                                          <p:attrName>style.visibility</p:attrName>
                                        </p:attrNameLst>
                                      </p:cBhvr>
                                      <p:to>
                                        <p:strVal val="visible"/>
                                      </p:to>
                                    </p:set>
                                    <p:animEffect transition="in" filter="wipe(right)">
                                      <p:cBhvr>
                                        <p:cTn id="2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flipH="1" flipV="1">
            <a:off x="1565229" y="1066061"/>
            <a:ext cx="1141287" cy="0"/>
            <a:chOff x="7568477" y="2641879"/>
            <a:chExt cx="1575523" cy="0"/>
          </a:xfrm>
        </p:grpSpPr>
        <p:cxnSp>
          <p:nvCxnSpPr>
            <p:cNvPr id="34" name="直接连接符 33"/>
            <p:cNvCxnSpPr/>
            <p:nvPr/>
          </p:nvCxnSpPr>
          <p:spPr>
            <a:xfrm flipV="1">
              <a:off x="7568477" y="2641879"/>
              <a:ext cx="466385"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8103924" y="2641879"/>
              <a:ext cx="754055"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948986" y="2641879"/>
              <a:ext cx="195014"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42" name="TextBox 42"/>
          <p:cNvSpPr txBox="1"/>
          <p:nvPr/>
        </p:nvSpPr>
        <p:spPr>
          <a:xfrm>
            <a:off x="1330448" y="1098763"/>
            <a:ext cx="1674698" cy="707886"/>
          </a:xfrm>
          <a:prstGeom prst="rect">
            <a:avLst/>
          </a:prstGeom>
          <a:noFill/>
        </p:spPr>
        <p:txBody>
          <a:bodyPr wrap="square" rtlCol="0">
            <a:spAutoFit/>
          </a:bodyPr>
          <a:lstStyle/>
          <a:p>
            <a:pPr algn="ctr"/>
            <a:r>
              <a:rPr lang="zh-CN" altLang="en-US" sz="4000" b="1" spc="300" dirty="0">
                <a:solidFill>
                  <a:srgbClr val="005CA7"/>
                </a:solidFill>
                <a:latin typeface="微软雅黑" panose="020B0503020204020204" pitchFamily="34" charset="-122"/>
                <a:ea typeface="微软雅黑" panose="020B0503020204020204" pitchFamily="34" charset="-122"/>
              </a:rPr>
              <a:t>目录</a:t>
            </a:r>
            <a:endParaRPr lang="zh-CN" altLang="zh-CN" sz="4000" b="1" spc="300" dirty="0">
              <a:solidFill>
                <a:srgbClr val="005CA7"/>
              </a:solidFill>
              <a:latin typeface="微软雅黑" panose="020B0503020204020204" pitchFamily="34" charset="-122"/>
              <a:ea typeface="微软雅黑" panose="020B0503020204020204" pitchFamily="34" charset="-122"/>
            </a:endParaRPr>
          </a:p>
        </p:txBody>
      </p:sp>
      <p:grpSp>
        <p:nvGrpSpPr>
          <p:cNvPr id="45" name="组合 44"/>
          <p:cNvGrpSpPr/>
          <p:nvPr/>
        </p:nvGrpSpPr>
        <p:grpSpPr>
          <a:xfrm flipV="1">
            <a:off x="1565229" y="1806649"/>
            <a:ext cx="1141287" cy="0"/>
            <a:chOff x="7568477" y="2641879"/>
            <a:chExt cx="1575523" cy="0"/>
          </a:xfrm>
        </p:grpSpPr>
        <p:cxnSp>
          <p:nvCxnSpPr>
            <p:cNvPr id="46" name="直接连接符 45"/>
            <p:cNvCxnSpPr/>
            <p:nvPr/>
          </p:nvCxnSpPr>
          <p:spPr>
            <a:xfrm flipV="1">
              <a:off x="7568477" y="2641879"/>
              <a:ext cx="466385"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103924" y="2641879"/>
              <a:ext cx="754055"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8948986" y="2641879"/>
              <a:ext cx="195014"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50" name="文本框 1"/>
          <p:cNvSpPr>
            <a:spLocks noChangeArrowheads="1"/>
          </p:cNvSpPr>
          <p:nvPr/>
        </p:nvSpPr>
        <p:spPr bwMode="auto">
          <a:xfrm>
            <a:off x="1519293" y="727507"/>
            <a:ext cx="1247548" cy="338554"/>
          </a:xfrm>
          <a:prstGeom prst="rect">
            <a:avLst/>
          </a:prstGeom>
          <a:noFill/>
        </p:spPr>
        <p:txBody>
          <a:bodyPr wrap="square" rtlCol="0">
            <a:spAutoFit/>
          </a:bodyPr>
          <a:lstStyle/>
          <a:p>
            <a:pPr algn="dist"/>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CONTENT</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24" name="组合 323"/>
          <p:cNvGrpSpPr/>
          <p:nvPr/>
        </p:nvGrpSpPr>
        <p:grpSpPr>
          <a:xfrm>
            <a:off x="-156036" y="2911105"/>
            <a:ext cx="3482406" cy="3485973"/>
            <a:chOff x="-265115" y="3698415"/>
            <a:chExt cx="4351968" cy="4356426"/>
          </a:xfrm>
        </p:grpSpPr>
        <p:sp>
          <p:nvSpPr>
            <p:cNvPr id="322" name="Freeform 5"/>
            <p:cNvSpPr>
              <a:spLocks noEditPoints="1"/>
            </p:cNvSpPr>
            <p:nvPr/>
          </p:nvSpPr>
          <p:spPr bwMode="auto">
            <a:xfrm rot="363427">
              <a:off x="-265115" y="3698415"/>
              <a:ext cx="4351968" cy="4356426"/>
            </a:xfrm>
            <a:custGeom>
              <a:avLst/>
              <a:gdLst>
                <a:gd name="T0" fmla="*/ 50 w 4280"/>
                <a:gd name="T1" fmla="*/ 3831 h 4280"/>
                <a:gd name="T2" fmla="*/ 59 w 4280"/>
                <a:gd name="T3" fmla="*/ 4021 h 4280"/>
                <a:gd name="T4" fmla="*/ 259 w 4280"/>
                <a:gd name="T5" fmla="*/ 4221 h 4280"/>
                <a:gd name="T6" fmla="*/ 449 w 4280"/>
                <a:gd name="T7" fmla="*/ 4230 h 4280"/>
                <a:gd name="T8" fmla="*/ 1047 w 4280"/>
                <a:gd name="T9" fmla="*/ 3632 h 4280"/>
                <a:gd name="T10" fmla="*/ 1038 w 4280"/>
                <a:gd name="T11" fmla="*/ 3443 h 4280"/>
                <a:gd name="T12" fmla="*/ 837 w 4280"/>
                <a:gd name="T13" fmla="*/ 3242 h 4280"/>
                <a:gd name="T14" fmla="*/ 648 w 4280"/>
                <a:gd name="T15" fmla="*/ 3233 h 4280"/>
                <a:gd name="T16" fmla="*/ 50 w 4280"/>
                <a:gd name="T17" fmla="*/ 3831 h 4280"/>
                <a:gd name="T18" fmla="*/ 2717 w 4280"/>
                <a:gd name="T19" fmla="*/ 3126 h 4280"/>
                <a:gd name="T20" fmla="*/ 3822 w 4280"/>
                <a:gd name="T21" fmla="*/ 2669 h 4280"/>
                <a:gd name="T22" fmla="*/ 4280 w 4280"/>
                <a:gd name="T23" fmla="*/ 1563 h 4280"/>
                <a:gd name="T24" fmla="*/ 3822 w 4280"/>
                <a:gd name="T25" fmla="*/ 458 h 4280"/>
                <a:gd name="T26" fmla="*/ 2717 w 4280"/>
                <a:gd name="T27" fmla="*/ 0 h 4280"/>
                <a:gd name="T28" fmla="*/ 1611 w 4280"/>
                <a:gd name="T29" fmla="*/ 458 h 4280"/>
                <a:gd name="T30" fmla="*/ 1417 w 4280"/>
                <a:gd name="T31" fmla="*/ 2431 h 4280"/>
                <a:gd name="T32" fmla="*/ 1369 w 4280"/>
                <a:gd name="T33" fmla="*/ 2462 h 4280"/>
                <a:gd name="T34" fmla="*/ 1360 w 4280"/>
                <a:gd name="T35" fmla="*/ 2472 h 4280"/>
                <a:gd name="T36" fmla="*/ 1360 w 4280"/>
                <a:gd name="T37" fmla="*/ 2670 h 4280"/>
                <a:gd name="T38" fmla="*/ 1610 w 4280"/>
                <a:gd name="T39" fmla="*/ 2920 h 4280"/>
                <a:gd name="T40" fmla="*/ 1808 w 4280"/>
                <a:gd name="T41" fmla="*/ 2920 h 4280"/>
                <a:gd name="T42" fmla="*/ 1818 w 4280"/>
                <a:gd name="T43" fmla="*/ 2911 h 4280"/>
                <a:gd name="T44" fmla="*/ 1849 w 4280"/>
                <a:gd name="T45" fmla="*/ 2864 h 4280"/>
                <a:gd name="T46" fmla="*/ 2717 w 4280"/>
                <a:gd name="T47" fmla="*/ 3126 h 4280"/>
                <a:gd name="T48" fmla="*/ 2717 w 4280"/>
                <a:gd name="T49" fmla="*/ 291 h 4280"/>
                <a:gd name="T50" fmla="*/ 3617 w 4280"/>
                <a:gd name="T51" fmla="*/ 663 h 4280"/>
                <a:gd name="T52" fmla="*/ 3989 w 4280"/>
                <a:gd name="T53" fmla="*/ 1563 h 4280"/>
                <a:gd name="T54" fmla="*/ 3617 w 4280"/>
                <a:gd name="T55" fmla="*/ 2463 h 4280"/>
                <a:gd name="T56" fmla="*/ 2717 w 4280"/>
                <a:gd name="T57" fmla="*/ 2836 h 4280"/>
                <a:gd name="T58" fmla="*/ 1817 w 4280"/>
                <a:gd name="T59" fmla="*/ 2463 h 4280"/>
                <a:gd name="T60" fmla="*/ 1817 w 4280"/>
                <a:gd name="T61" fmla="*/ 663 h 4280"/>
                <a:gd name="T62" fmla="*/ 2717 w 4280"/>
                <a:gd name="T63" fmla="*/ 291 h 4280"/>
                <a:gd name="T64" fmla="*/ 1036 w 4280"/>
                <a:gd name="T65" fmla="*/ 2894 h 4280"/>
                <a:gd name="T66" fmla="*/ 1036 w 4280"/>
                <a:gd name="T67" fmla="*/ 3244 h 4280"/>
                <a:gd name="T68" fmla="*/ 1386 w 4280"/>
                <a:gd name="T69" fmla="*/ 3244 h 4280"/>
                <a:gd name="T70" fmla="*/ 1386 w 4280"/>
                <a:gd name="T71" fmla="*/ 2894 h 4280"/>
                <a:gd name="T72" fmla="*/ 1036 w 4280"/>
                <a:gd name="T73" fmla="*/ 2894 h 4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80" h="4280">
                  <a:moveTo>
                    <a:pt x="50" y="3831"/>
                  </a:moveTo>
                  <a:cubicBezTo>
                    <a:pt x="0" y="3881"/>
                    <a:pt x="4" y="3966"/>
                    <a:pt x="59" y="4021"/>
                  </a:cubicBezTo>
                  <a:lnTo>
                    <a:pt x="259" y="4221"/>
                  </a:lnTo>
                  <a:cubicBezTo>
                    <a:pt x="314" y="4276"/>
                    <a:pt x="399" y="4280"/>
                    <a:pt x="449" y="4230"/>
                  </a:cubicBezTo>
                  <a:lnTo>
                    <a:pt x="1047" y="3632"/>
                  </a:lnTo>
                  <a:cubicBezTo>
                    <a:pt x="1096" y="3583"/>
                    <a:pt x="1092" y="3498"/>
                    <a:pt x="1038" y="3443"/>
                  </a:cubicBezTo>
                  <a:lnTo>
                    <a:pt x="837" y="3242"/>
                  </a:lnTo>
                  <a:cubicBezTo>
                    <a:pt x="782" y="3188"/>
                    <a:pt x="697" y="3184"/>
                    <a:pt x="648" y="3233"/>
                  </a:cubicBezTo>
                  <a:lnTo>
                    <a:pt x="50" y="3831"/>
                  </a:lnTo>
                  <a:close/>
                  <a:moveTo>
                    <a:pt x="2717" y="3126"/>
                  </a:moveTo>
                  <a:cubicBezTo>
                    <a:pt x="3134" y="3126"/>
                    <a:pt x="3527" y="2964"/>
                    <a:pt x="3822" y="2669"/>
                  </a:cubicBezTo>
                  <a:cubicBezTo>
                    <a:pt x="4117" y="2373"/>
                    <a:pt x="4280" y="1981"/>
                    <a:pt x="4280" y="1563"/>
                  </a:cubicBezTo>
                  <a:cubicBezTo>
                    <a:pt x="4280" y="1146"/>
                    <a:pt x="4117" y="753"/>
                    <a:pt x="3822" y="458"/>
                  </a:cubicBezTo>
                  <a:cubicBezTo>
                    <a:pt x="3527" y="163"/>
                    <a:pt x="3134" y="0"/>
                    <a:pt x="2717" y="0"/>
                  </a:cubicBezTo>
                  <a:cubicBezTo>
                    <a:pt x="2299" y="0"/>
                    <a:pt x="1907" y="163"/>
                    <a:pt x="1611" y="458"/>
                  </a:cubicBezTo>
                  <a:cubicBezTo>
                    <a:pt x="1076" y="993"/>
                    <a:pt x="1011" y="1824"/>
                    <a:pt x="1417" y="2431"/>
                  </a:cubicBezTo>
                  <a:cubicBezTo>
                    <a:pt x="1399" y="2438"/>
                    <a:pt x="1383" y="2448"/>
                    <a:pt x="1369" y="2462"/>
                  </a:cubicBezTo>
                  <a:lnTo>
                    <a:pt x="1360" y="2472"/>
                  </a:lnTo>
                  <a:cubicBezTo>
                    <a:pt x="1305" y="2526"/>
                    <a:pt x="1305" y="2615"/>
                    <a:pt x="1360" y="2670"/>
                  </a:cubicBezTo>
                  <a:lnTo>
                    <a:pt x="1610" y="2920"/>
                  </a:lnTo>
                  <a:cubicBezTo>
                    <a:pt x="1665" y="2975"/>
                    <a:pt x="1754" y="2975"/>
                    <a:pt x="1808" y="2920"/>
                  </a:cubicBezTo>
                  <a:lnTo>
                    <a:pt x="1818" y="2911"/>
                  </a:lnTo>
                  <a:cubicBezTo>
                    <a:pt x="1832" y="2897"/>
                    <a:pt x="1842" y="2881"/>
                    <a:pt x="1849" y="2864"/>
                  </a:cubicBezTo>
                  <a:cubicBezTo>
                    <a:pt x="2104" y="3035"/>
                    <a:pt x="2403" y="3126"/>
                    <a:pt x="2717" y="3126"/>
                  </a:cubicBezTo>
                  <a:close/>
                  <a:moveTo>
                    <a:pt x="2717" y="291"/>
                  </a:moveTo>
                  <a:cubicBezTo>
                    <a:pt x="3057" y="291"/>
                    <a:pt x="3376" y="423"/>
                    <a:pt x="3617" y="663"/>
                  </a:cubicBezTo>
                  <a:cubicBezTo>
                    <a:pt x="3857" y="904"/>
                    <a:pt x="3989" y="1223"/>
                    <a:pt x="3989" y="1563"/>
                  </a:cubicBezTo>
                  <a:cubicBezTo>
                    <a:pt x="3989" y="1903"/>
                    <a:pt x="3857" y="2223"/>
                    <a:pt x="3617" y="2463"/>
                  </a:cubicBezTo>
                  <a:cubicBezTo>
                    <a:pt x="3376" y="2703"/>
                    <a:pt x="3057" y="2836"/>
                    <a:pt x="2717" y="2836"/>
                  </a:cubicBezTo>
                  <a:cubicBezTo>
                    <a:pt x="2377" y="2836"/>
                    <a:pt x="2057" y="2703"/>
                    <a:pt x="1817" y="2463"/>
                  </a:cubicBezTo>
                  <a:cubicBezTo>
                    <a:pt x="1321" y="1967"/>
                    <a:pt x="1321" y="1160"/>
                    <a:pt x="1817" y="663"/>
                  </a:cubicBezTo>
                  <a:cubicBezTo>
                    <a:pt x="2057" y="423"/>
                    <a:pt x="2377" y="291"/>
                    <a:pt x="2717" y="291"/>
                  </a:cubicBezTo>
                  <a:close/>
                  <a:moveTo>
                    <a:pt x="1036" y="2894"/>
                  </a:moveTo>
                  <a:cubicBezTo>
                    <a:pt x="940" y="2991"/>
                    <a:pt x="940" y="3147"/>
                    <a:pt x="1036" y="3244"/>
                  </a:cubicBezTo>
                  <a:cubicBezTo>
                    <a:pt x="1133" y="3340"/>
                    <a:pt x="1289" y="3340"/>
                    <a:pt x="1386" y="3244"/>
                  </a:cubicBezTo>
                  <a:cubicBezTo>
                    <a:pt x="1482" y="3147"/>
                    <a:pt x="1482" y="2991"/>
                    <a:pt x="1386" y="2894"/>
                  </a:cubicBezTo>
                  <a:cubicBezTo>
                    <a:pt x="1289" y="2798"/>
                    <a:pt x="1133" y="2798"/>
                    <a:pt x="1036" y="2894"/>
                  </a:cubicBezTo>
                  <a:close/>
                </a:path>
              </a:pathLst>
            </a:custGeom>
            <a:solidFill>
              <a:srgbClr val="005CA7"/>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endParaRPr lang="zh-CN" altLang="en-US" sz="1800"/>
            </a:p>
          </p:txBody>
        </p:sp>
        <p:sp>
          <p:nvSpPr>
            <p:cNvPr id="323" name="Freeform 26"/>
            <p:cNvSpPr>
              <a:spLocks noEditPoints="1"/>
            </p:cNvSpPr>
            <p:nvPr/>
          </p:nvSpPr>
          <p:spPr bwMode="auto">
            <a:xfrm>
              <a:off x="1701375" y="4457942"/>
              <a:ext cx="1632150" cy="1515569"/>
            </a:xfrm>
            <a:custGeom>
              <a:avLst/>
              <a:gdLst>
                <a:gd name="T0" fmla="*/ 373 w 678"/>
                <a:gd name="T1" fmla="*/ 551 h 630"/>
                <a:gd name="T2" fmla="*/ 280 w 678"/>
                <a:gd name="T3" fmla="*/ 593 h 630"/>
                <a:gd name="T4" fmla="*/ 190 w 678"/>
                <a:gd name="T5" fmla="*/ 21 h 630"/>
                <a:gd name="T6" fmla="*/ 210 w 678"/>
                <a:gd name="T7" fmla="*/ 34 h 630"/>
                <a:gd name="T8" fmla="*/ 342 w 678"/>
                <a:gd name="T9" fmla="*/ 1 h 630"/>
                <a:gd name="T10" fmla="*/ 169 w 678"/>
                <a:gd name="T11" fmla="*/ 25 h 630"/>
                <a:gd name="T12" fmla="*/ 207 w 678"/>
                <a:gd name="T13" fmla="*/ 62 h 630"/>
                <a:gd name="T14" fmla="*/ 199 w 678"/>
                <a:gd name="T15" fmla="*/ 340 h 630"/>
                <a:gd name="T16" fmla="*/ 161 w 678"/>
                <a:gd name="T17" fmla="*/ 304 h 630"/>
                <a:gd name="T18" fmla="*/ 169 w 678"/>
                <a:gd name="T19" fmla="*/ 25 h 630"/>
                <a:gd name="T20" fmla="*/ 309 w 678"/>
                <a:gd name="T21" fmla="*/ 120 h 630"/>
                <a:gd name="T22" fmla="*/ 467 w 678"/>
                <a:gd name="T23" fmla="*/ 102 h 630"/>
                <a:gd name="T24" fmla="*/ 291 w 678"/>
                <a:gd name="T25" fmla="*/ 109 h 630"/>
                <a:gd name="T26" fmla="*/ 300 w 678"/>
                <a:gd name="T27" fmla="*/ 133 h 630"/>
                <a:gd name="T28" fmla="*/ 308 w 678"/>
                <a:gd name="T29" fmla="*/ 422 h 630"/>
                <a:gd name="T30" fmla="*/ 270 w 678"/>
                <a:gd name="T31" fmla="*/ 410 h 630"/>
                <a:gd name="T32" fmla="*/ 263 w 678"/>
                <a:gd name="T33" fmla="*/ 122 h 630"/>
                <a:gd name="T34" fmla="*/ 322 w 678"/>
                <a:gd name="T35" fmla="*/ 145 h 630"/>
                <a:gd name="T36" fmla="*/ 511 w 678"/>
                <a:gd name="T37" fmla="*/ 145 h 630"/>
                <a:gd name="T38" fmla="*/ 486 w 678"/>
                <a:gd name="T39" fmla="*/ 406 h 630"/>
                <a:gd name="T40" fmla="*/ 322 w 678"/>
                <a:gd name="T41" fmla="*/ 145 h 630"/>
                <a:gd name="T42" fmla="*/ 481 w 678"/>
                <a:gd name="T43" fmla="*/ 166 h 630"/>
                <a:gd name="T44" fmla="*/ 354 w 678"/>
                <a:gd name="T45" fmla="*/ 240 h 630"/>
                <a:gd name="T46" fmla="*/ 221 w 678"/>
                <a:gd name="T47" fmla="*/ 56 h 630"/>
                <a:gd name="T48" fmla="*/ 410 w 678"/>
                <a:gd name="T49" fmla="*/ 56 h 630"/>
                <a:gd name="T50" fmla="*/ 255 w 678"/>
                <a:gd name="T51" fmla="*/ 83 h 630"/>
                <a:gd name="T52" fmla="*/ 240 w 678"/>
                <a:gd name="T53" fmla="*/ 335 h 630"/>
                <a:gd name="T54" fmla="*/ 221 w 678"/>
                <a:gd name="T55" fmla="*/ 56 h 630"/>
                <a:gd name="T56" fmla="*/ 134 w 678"/>
                <a:gd name="T57" fmla="*/ 188 h 630"/>
                <a:gd name="T58" fmla="*/ 104 w 678"/>
                <a:gd name="T59" fmla="*/ 135 h 630"/>
                <a:gd name="T60" fmla="*/ 54 w 678"/>
                <a:gd name="T61" fmla="*/ 467 h 630"/>
                <a:gd name="T62" fmla="*/ 90 w 678"/>
                <a:gd name="T63" fmla="*/ 515 h 630"/>
                <a:gd name="T64" fmla="*/ 0 w 678"/>
                <a:gd name="T65" fmla="*/ 630 h 630"/>
                <a:gd name="T66" fmla="*/ 678 w 678"/>
                <a:gd name="T67" fmla="*/ 586 h 630"/>
                <a:gd name="T68" fmla="*/ 621 w 678"/>
                <a:gd name="T69" fmla="*/ 467 h 630"/>
                <a:gd name="T70" fmla="*/ 571 w 678"/>
                <a:gd name="T71" fmla="*/ 135 h 630"/>
                <a:gd name="T72" fmla="*/ 541 w 678"/>
                <a:gd name="T73" fmla="*/ 188 h 630"/>
                <a:gd name="T74" fmla="*/ 573 w 678"/>
                <a:gd name="T75" fmla="*/ 474 h 630"/>
                <a:gd name="T76" fmla="*/ 101 w 678"/>
                <a:gd name="T77" fmla="*/ 188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8" h="630">
                  <a:moveTo>
                    <a:pt x="301" y="551"/>
                  </a:moveTo>
                  <a:lnTo>
                    <a:pt x="373" y="551"/>
                  </a:lnTo>
                  <a:lnTo>
                    <a:pt x="398" y="593"/>
                  </a:lnTo>
                  <a:lnTo>
                    <a:pt x="280" y="593"/>
                  </a:lnTo>
                  <a:lnTo>
                    <a:pt x="301" y="551"/>
                  </a:lnTo>
                  <a:close/>
                  <a:moveTo>
                    <a:pt x="190" y="21"/>
                  </a:moveTo>
                  <a:lnTo>
                    <a:pt x="207" y="32"/>
                  </a:lnTo>
                  <a:cubicBezTo>
                    <a:pt x="208" y="32"/>
                    <a:pt x="209" y="33"/>
                    <a:pt x="210" y="34"/>
                  </a:cubicBezTo>
                  <a:lnTo>
                    <a:pt x="366" y="14"/>
                  </a:lnTo>
                  <a:cubicBezTo>
                    <a:pt x="362" y="5"/>
                    <a:pt x="353" y="0"/>
                    <a:pt x="342" y="1"/>
                  </a:cubicBezTo>
                  <a:lnTo>
                    <a:pt x="190" y="21"/>
                  </a:lnTo>
                  <a:close/>
                  <a:moveTo>
                    <a:pt x="169" y="25"/>
                  </a:moveTo>
                  <a:lnTo>
                    <a:pt x="199" y="44"/>
                  </a:lnTo>
                  <a:cubicBezTo>
                    <a:pt x="203" y="47"/>
                    <a:pt x="207" y="55"/>
                    <a:pt x="207" y="62"/>
                  </a:cubicBezTo>
                  <a:lnTo>
                    <a:pt x="207" y="333"/>
                  </a:lnTo>
                  <a:cubicBezTo>
                    <a:pt x="207" y="340"/>
                    <a:pt x="203" y="343"/>
                    <a:pt x="199" y="340"/>
                  </a:cubicBezTo>
                  <a:lnTo>
                    <a:pt x="169" y="322"/>
                  </a:lnTo>
                  <a:cubicBezTo>
                    <a:pt x="165" y="319"/>
                    <a:pt x="161" y="311"/>
                    <a:pt x="161" y="304"/>
                  </a:cubicBezTo>
                  <a:lnTo>
                    <a:pt x="161" y="33"/>
                  </a:lnTo>
                  <a:cubicBezTo>
                    <a:pt x="161" y="26"/>
                    <a:pt x="165" y="23"/>
                    <a:pt x="169" y="25"/>
                  </a:cubicBezTo>
                  <a:close/>
                  <a:moveTo>
                    <a:pt x="291" y="109"/>
                  </a:moveTo>
                  <a:lnTo>
                    <a:pt x="309" y="120"/>
                  </a:lnTo>
                  <a:cubicBezTo>
                    <a:pt x="310" y="121"/>
                    <a:pt x="310" y="122"/>
                    <a:pt x="311" y="122"/>
                  </a:cubicBezTo>
                  <a:lnTo>
                    <a:pt x="467" y="102"/>
                  </a:lnTo>
                  <a:cubicBezTo>
                    <a:pt x="464" y="94"/>
                    <a:pt x="454" y="88"/>
                    <a:pt x="443" y="90"/>
                  </a:cubicBezTo>
                  <a:lnTo>
                    <a:pt x="291" y="109"/>
                  </a:lnTo>
                  <a:close/>
                  <a:moveTo>
                    <a:pt x="270" y="114"/>
                  </a:moveTo>
                  <a:lnTo>
                    <a:pt x="300" y="133"/>
                  </a:lnTo>
                  <a:cubicBezTo>
                    <a:pt x="304" y="136"/>
                    <a:pt x="308" y="144"/>
                    <a:pt x="308" y="151"/>
                  </a:cubicBezTo>
                  <a:lnTo>
                    <a:pt x="308" y="422"/>
                  </a:lnTo>
                  <a:cubicBezTo>
                    <a:pt x="308" y="428"/>
                    <a:pt x="304" y="432"/>
                    <a:pt x="300" y="429"/>
                  </a:cubicBezTo>
                  <a:lnTo>
                    <a:pt x="270" y="410"/>
                  </a:lnTo>
                  <a:cubicBezTo>
                    <a:pt x="266" y="407"/>
                    <a:pt x="263" y="400"/>
                    <a:pt x="263" y="393"/>
                  </a:cubicBezTo>
                  <a:lnTo>
                    <a:pt x="263" y="122"/>
                  </a:lnTo>
                  <a:cubicBezTo>
                    <a:pt x="263" y="115"/>
                    <a:pt x="266" y="111"/>
                    <a:pt x="270" y="114"/>
                  </a:cubicBezTo>
                  <a:close/>
                  <a:moveTo>
                    <a:pt x="322" y="145"/>
                  </a:moveTo>
                  <a:lnTo>
                    <a:pt x="486" y="124"/>
                  </a:lnTo>
                  <a:cubicBezTo>
                    <a:pt x="500" y="122"/>
                    <a:pt x="511" y="131"/>
                    <a:pt x="511" y="145"/>
                  </a:cubicBezTo>
                  <a:lnTo>
                    <a:pt x="511" y="378"/>
                  </a:lnTo>
                  <a:cubicBezTo>
                    <a:pt x="511" y="391"/>
                    <a:pt x="500" y="404"/>
                    <a:pt x="486" y="406"/>
                  </a:cubicBezTo>
                  <a:lnTo>
                    <a:pt x="322" y="426"/>
                  </a:lnTo>
                  <a:lnTo>
                    <a:pt x="322" y="145"/>
                  </a:lnTo>
                  <a:close/>
                  <a:moveTo>
                    <a:pt x="354" y="183"/>
                  </a:moveTo>
                  <a:lnTo>
                    <a:pt x="481" y="166"/>
                  </a:lnTo>
                  <a:lnTo>
                    <a:pt x="481" y="224"/>
                  </a:lnTo>
                  <a:lnTo>
                    <a:pt x="354" y="240"/>
                  </a:lnTo>
                  <a:lnTo>
                    <a:pt x="354" y="183"/>
                  </a:lnTo>
                  <a:close/>
                  <a:moveTo>
                    <a:pt x="221" y="56"/>
                  </a:moveTo>
                  <a:lnTo>
                    <a:pt x="384" y="35"/>
                  </a:lnTo>
                  <a:cubicBezTo>
                    <a:pt x="398" y="33"/>
                    <a:pt x="410" y="43"/>
                    <a:pt x="410" y="56"/>
                  </a:cubicBezTo>
                  <a:lnTo>
                    <a:pt x="410" y="63"/>
                  </a:lnTo>
                  <a:lnTo>
                    <a:pt x="255" y="83"/>
                  </a:lnTo>
                  <a:cubicBezTo>
                    <a:pt x="244" y="86"/>
                    <a:pt x="240" y="93"/>
                    <a:pt x="240" y="107"/>
                  </a:cubicBezTo>
                  <a:lnTo>
                    <a:pt x="240" y="335"/>
                  </a:lnTo>
                  <a:lnTo>
                    <a:pt x="221" y="338"/>
                  </a:lnTo>
                  <a:lnTo>
                    <a:pt x="221" y="56"/>
                  </a:lnTo>
                  <a:close/>
                  <a:moveTo>
                    <a:pt x="101" y="188"/>
                  </a:moveTo>
                  <a:lnTo>
                    <a:pt x="134" y="188"/>
                  </a:lnTo>
                  <a:lnTo>
                    <a:pt x="134" y="135"/>
                  </a:lnTo>
                  <a:lnTo>
                    <a:pt x="104" y="135"/>
                  </a:lnTo>
                  <a:cubicBezTo>
                    <a:pt x="76" y="135"/>
                    <a:pt x="54" y="158"/>
                    <a:pt x="54" y="186"/>
                  </a:cubicBezTo>
                  <a:lnTo>
                    <a:pt x="54" y="467"/>
                  </a:lnTo>
                  <a:cubicBezTo>
                    <a:pt x="54" y="490"/>
                    <a:pt x="69" y="509"/>
                    <a:pt x="90" y="515"/>
                  </a:cubicBezTo>
                  <a:lnTo>
                    <a:pt x="90" y="515"/>
                  </a:lnTo>
                  <a:lnTo>
                    <a:pt x="0" y="586"/>
                  </a:lnTo>
                  <a:lnTo>
                    <a:pt x="0" y="630"/>
                  </a:lnTo>
                  <a:lnTo>
                    <a:pt x="678" y="630"/>
                  </a:lnTo>
                  <a:lnTo>
                    <a:pt x="678" y="586"/>
                  </a:lnTo>
                  <a:lnTo>
                    <a:pt x="582" y="516"/>
                  </a:lnTo>
                  <a:cubicBezTo>
                    <a:pt x="604" y="511"/>
                    <a:pt x="621" y="491"/>
                    <a:pt x="621" y="467"/>
                  </a:cubicBezTo>
                  <a:lnTo>
                    <a:pt x="621" y="186"/>
                  </a:lnTo>
                  <a:cubicBezTo>
                    <a:pt x="621" y="158"/>
                    <a:pt x="598" y="135"/>
                    <a:pt x="571" y="135"/>
                  </a:cubicBezTo>
                  <a:lnTo>
                    <a:pt x="541" y="135"/>
                  </a:lnTo>
                  <a:lnTo>
                    <a:pt x="541" y="188"/>
                  </a:lnTo>
                  <a:lnTo>
                    <a:pt x="573" y="188"/>
                  </a:lnTo>
                  <a:lnTo>
                    <a:pt x="573" y="474"/>
                  </a:lnTo>
                  <a:lnTo>
                    <a:pt x="101" y="474"/>
                  </a:lnTo>
                  <a:lnTo>
                    <a:pt x="101" y="188"/>
                  </a:lnTo>
                  <a:close/>
                </a:path>
              </a:pathLst>
            </a:custGeom>
            <a:solidFill>
              <a:schemeClr val="bg1">
                <a:lumMod val="50000"/>
              </a:schemeClr>
            </a:solidFill>
            <a:ln>
              <a:noFill/>
            </a:ln>
          </p:spPr>
          <p:txBody>
            <a:bodyPr vert="horz" wrap="square" lIns="91392" tIns="45696" rIns="91392" bIns="45696" numCol="1" anchor="t" anchorCtr="0" compatLnSpc="1"/>
            <a:lstStyle/>
            <a:p>
              <a:endParaRPr lang="zh-CN" altLang="en-US" sz="1800">
                <a:solidFill>
                  <a:schemeClr val="accent1"/>
                </a:solidFill>
              </a:endParaRPr>
            </a:p>
          </p:txBody>
        </p:sp>
      </p:grpSp>
      <p:grpSp>
        <p:nvGrpSpPr>
          <p:cNvPr id="116" name="组合 115"/>
          <p:cNvGrpSpPr/>
          <p:nvPr/>
        </p:nvGrpSpPr>
        <p:grpSpPr>
          <a:xfrm>
            <a:off x="7686040" y="1172845"/>
            <a:ext cx="3487420" cy="3876675"/>
            <a:chOff x="12104" y="1847"/>
            <a:chExt cx="5492" cy="6105"/>
          </a:xfrm>
        </p:grpSpPr>
        <p:grpSp>
          <p:nvGrpSpPr>
            <p:cNvPr id="15" name="组合 14"/>
            <p:cNvGrpSpPr/>
            <p:nvPr/>
          </p:nvGrpSpPr>
          <p:grpSpPr>
            <a:xfrm>
              <a:off x="12104" y="1847"/>
              <a:ext cx="4434" cy="973"/>
              <a:chOff x="13250" y="3641"/>
              <a:chExt cx="4434" cy="973"/>
            </a:xfrm>
          </p:grpSpPr>
          <p:sp>
            <p:nvSpPr>
              <p:cNvPr id="297" name="文本框 296"/>
              <p:cNvSpPr txBox="1"/>
              <p:nvPr/>
            </p:nvSpPr>
            <p:spPr>
              <a:xfrm>
                <a:off x="14541" y="3641"/>
                <a:ext cx="3143" cy="820"/>
              </a:xfrm>
              <a:prstGeom prst="rect">
                <a:avLst/>
              </a:prstGeom>
              <a:noFill/>
            </p:spPr>
            <p:txBody>
              <a:bodyPr wrap="squar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多层感知机</a:t>
                </a:r>
              </a:p>
            </p:txBody>
          </p:sp>
          <p:grpSp>
            <p:nvGrpSpPr>
              <p:cNvPr id="5" name="组合 4"/>
              <p:cNvGrpSpPr/>
              <p:nvPr/>
            </p:nvGrpSpPr>
            <p:grpSpPr>
              <a:xfrm>
                <a:off x="13250" y="3894"/>
                <a:ext cx="720" cy="720"/>
                <a:chOff x="8413446" y="2472723"/>
                <a:chExt cx="457200" cy="457200"/>
              </a:xfrm>
            </p:grpSpPr>
            <p:sp>
              <p:nvSpPr>
                <p:cNvPr id="292" name="椭圆 291"/>
                <p:cNvSpPr/>
                <p:nvPr/>
              </p:nvSpPr>
              <p:spPr>
                <a:xfrm>
                  <a:off x="8413446" y="2472723"/>
                  <a:ext cx="457200" cy="457200"/>
                </a:xfrm>
                <a:prstGeom prst="ellipse">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文本框 1"/>
                <p:cNvSpPr>
                  <a:spLocks noChangeArrowheads="1"/>
                </p:cNvSpPr>
                <p:nvPr/>
              </p:nvSpPr>
              <p:spPr bwMode="auto">
                <a:xfrm>
                  <a:off x="8436526" y="2518187"/>
                  <a:ext cx="389097" cy="369332"/>
                </a:xfrm>
                <a:prstGeom prst="rect">
                  <a:avLst/>
                </a:prstGeom>
                <a:noFill/>
              </p:spPr>
              <p:txBody>
                <a:bodyPr wrap="square" rtlCol="0">
                  <a:spAutoFit/>
                </a:bodyPr>
                <a:lstStyle/>
                <a:p>
                  <a:pPr algn="dist"/>
                  <a:r>
                    <a:rPr lang="zh-CN" altLang="en-US"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二</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17" name="组合 16"/>
            <p:cNvGrpSpPr/>
            <p:nvPr/>
          </p:nvGrpSpPr>
          <p:grpSpPr>
            <a:xfrm>
              <a:off x="12104" y="3616"/>
              <a:ext cx="4962" cy="894"/>
              <a:chOff x="13250" y="5359"/>
              <a:chExt cx="4962" cy="894"/>
            </a:xfrm>
          </p:grpSpPr>
          <p:sp>
            <p:nvSpPr>
              <p:cNvPr id="299" name="文本框 298"/>
              <p:cNvSpPr txBox="1"/>
              <p:nvPr/>
            </p:nvSpPr>
            <p:spPr>
              <a:xfrm>
                <a:off x="14566" y="5359"/>
                <a:ext cx="3646" cy="820"/>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反向传播算法</a:t>
                </a:r>
              </a:p>
            </p:txBody>
          </p:sp>
          <p:grpSp>
            <p:nvGrpSpPr>
              <p:cNvPr id="6" name="组合 5"/>
              <p:cNvGrpSpPr/>
              <p:nvPr/>
            </p:nvGrpSpPr>
            <p:grpSpPr>
              <a:xfrm>
                <a:off x="13250" y="5533"/>
                <a:ext cx="720" cy="720"/>
                <a:chOff x="8413446" y="3513535"/>
                <a:chExt cx="457200" cy="457200"/>
              </a:xfrm>
            </p:grpSpPr>
            <p:sp>
              <p:nvSpPr>
                <p:cNvPr id="293" name="椭圆 292"/>
                <p:cNvSpPr/>
                <p:nvPr/>
              </p:nvSpPr>
              <p:spPr>
                <a:xfrm>
                  <a:off x="8413446" y="3513535"/>
                  <a:ext cx="457200" cy="457200"/>
                </a:xfrm>
                <a:prstGeom prst="ellipse">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文本框 1"/>
                <p:cNvSpPr>
                  <a:spLocks noChangeArrowheads="1"/>
                </p:cNvSpPr>
                <p:nvPr/>
              </p:nvSpPr>
              <p:spPr bwMode="auto">
                <a:xfrm>
                  <a:off x="8439608" y="3567569"/>
                  <a:ext cx="389097" cy="369332"/>
                </a:xfrm>
                <a:prstGeom prst="rect">
                  <a:avLst/>
                </a:prstGeom>
                <a:noFill/>
              </p:spPr>
              <p:txBody>
                <a:bodyPr wrap="square" rtlCol="0">
                  <a:spAutoFit/>
                </a:bodyPr>
                <a:lstStyle/>
                <a:p>
                  <a:pPr algn="dist"/>
                  <a:r>
                    <a:rPr lang="zh-CN" altLang="en-US"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四</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19" name="组合 18"/>
            <p:cNvGrpSpPr/>
            <p:nvPr/>
          </p:nvGrpSpPr>
          <p:grpSpPr>
            <a:xfrm>
              <a:off x="12104" y="5357"/>
              <a:ext cx="4931" cy="839"/>
              <a:chOff x="13250" y="7053"/>
              <a:chExt cx="4931" cy="839"/>
            </a:xfrm>
          </p:grpSpPr>
          <p:sp>
            <p:nvSpPr>
              <p:cNvPr id="301" name="文本框 300"/>
              <p:cNvSpPr txBox="1"/>
              <p:nvPr/>
            </p:nvSpPr>
            <p:spPr>
              <a:xfrm>
                <a:off x="14535" y="7053"/>
                <a:ext cx="3646" cy="820"/>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循环神经网络</a:t>
                </a:r>
              </a:p>
            </p:txBody>
          </p:sp>
          <p:grpSp>
            <p:nvGrpSpPr>
              <p:cNvPr id="7" name="组合 6"/>
              <p:cNvGrpSpPr/>
              <p:nvPr/>
            </p:nvGrpSpPr>
            <p:grpSpPr>
              <a:xfrm>
                <a:off x="13250" y="7172"/>
                <a:ext cx="720" cy="720"/>
                <a:chOff x="8413446" y="4554347"/>
                <a:chExt cx="457200" cy="457200"/>
              </a:xfrm>
            </p:grpSpPr>
            <p:sp>
              <p:nvSpPr>
                <p:cNvPr id="294" name="椭圆 293"/>
                <p:cNvSpPr/>
                <p:nvPr/>
              </p:nvSpPr>
              <p:spPr>
                <a:xfrm>
                  <a:off x="8413446" y="4554347"/>
                  <a:ext cx="457200" cy="457200"/>
                </a:xfrm>
                <a:prstGeom prst="ellipse">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文本框 1"/>
                <p:cNvSpPr>
                  <a:spLocks noChangeArrowheads="1"/>
                </p:cNvSpPr>
                <p:nvPr/>
              </p:nvSpPr>
              <p:spPr bwMode="auto">
                <a:xfrm>
                  <a:off x="8436525" y="4590569"/>
                  <a:ext cx="389097" cy="369332"/>
                </a:xfrm>
                <a:prstGeom prst="rect">
                  <a:avLst/>
                </a:prstGeom>
                <a:noFill/>
              </p:spPr>
              <p:txBody>
                <a:bodyPr wrap="square" rtlCol="0">
                  <a:spAutoFit/>
                </a:bodyPr>
                <a:lstStyle/>
                <a:p>
                  <a:pPr algn="dist"/>
                  <a:r>
                    <a:rPr lang="zh-CN" altLang="en-US"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六</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44" name="组合 43"/>
            <p:cNvGrpSpPr/>
            <p:nvPr/>
          </p:nvGrpSpPr>
          <p:grpSpPr>
            <a:xfrm>
              <a:off x="12104" y="7122"/>
              <a:ext cx="5492" cy="830"/>
              <a:chOff x="13285" y="7118"/>
              <a:chExt cx="5492" cy="830"/>
            </a:xfrm>
          </p:grpSpPr>
          <p:sp>
            <p:nvSpPr>
              <p:cNvPr id="22" name="文本框 21"/>
              <p:cNvSpPr txBox="1"/>
              <p:nvPr/>
            </p:nvSpPr>
            <p:spPr>
              <a:xfrm>
                <a:off x="14571" y="7118"/>
                <a:ext cx="4206" cy="820"/>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图卷积神经网络</a:t>
                </a:r>
              </a:p>
            </p:txBody>
          </p:sp>
          <p:grpSp>
            <p:nvGrpSpPr>
              <p:cNvPr id="24" name="组合 23"/>
              <p:cNvGrpSpPr/>
              <p:nvPr/>
            </p:nvGrpSpPr>
            <p:grpSpPr>
              <a:xfrm>
                <a:off x="13285" y="7228"/>
                <a:ext cx="720" cy="720"/>
                <a:chOff x="4471331" y="4554347"/>
                <a:chExt cx="457200" cy="457200"/>
              </a:xfrm>
            </p:grpSpPr>
            <p:sp>
              <p:nvSpPr>
                <p:cNvPr id="25" name="椭圆 24"/>
                <p:cNvSpPr/>
                <p:nvPr/>
              </p:nvSpPr>
              <p:spPr>
                <a:xfrm>
                  <a:off x="4471331" y="4554347"/>
                  <a:ext cx="457200" cy="457200"/>
                </a:xfrm>
                <a:prstGeom prst="ellipse">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1"/>
                <p:cNvSpPr>
                  <a:spLocks noChangeArrowheads="1"/>
                </p:cNvSpPr>
                <p:nvPr/>
              </p:nvSpPr>
              <p:spPr bwMode="auto">
                <a:xfrm>
                  <a:off x="4496731" y="4590569"/>
                  <a:ext cx="389097" cy="368300"/>
                </a:xfrm>
                <a:prstGeom prst="rect">
                  <a:avLst/>
                </a:prstGeom>
                <a:noFill/>
              </p:spPr>
              <p:txBody>
                <a:bodyPr wrap="square" rtlCol="0">
                  <a:sp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八</a:t>
                  </a:r>
                </a:p>
              </p:txBody>
            </p:sp>
          </p:grpSp>
        </p:grpSp>
      </p:grpSp>
      <p:grpSp>
        <p:nvGrpSpPr>
          <p:cNvPr id="87" name="组合 86"/>
          <p:cNvGrpSpPr/>
          <p:nvPr/>
        </p:nvGrpSpPr>
        <p:grpSpPr>
          <a:xfrm>
            <a:off x="4163060" y="1160780"/>
            <a:ext cx="3131820" cy="4996180"/>
            <a:chOff x="9137" y="778"/>
            <a:chExt cx="4932" cy="7868"/>
          </a:xfrm>
        </p:grpSpPr>
        <p:grpSp>
          <p:nvGrpSpPr>
            <p:cNvPr id="52" name="组合 51"/>
            <p:cNvGrpSpPr/>
            <p:nvPr/>
          </p:nvGrpSpPr>
          <p:grpSpPr>
            <a:xfrm>
              <a:off x="9137" y="778"/>
              <a:ext cx="4328" cy="964"/>
              <a:chOff x="7045" y="3643"/>
              <a:chExt cx="4328" cy="964"/>
            </a:xfrm>
          </p:grpSpPr>
          <p:sp>
            <p:nvSpPr>
              <p:cNvPr id="54" name="文本框 53"/>
              <p:cNvSpPr txBox="1"/>
              <p:nvPr/>
            </p:nvSpPr>
            <p:spPr>
              <a:xfrm>
                <a:off x="8287" y="3643"/>
                <a:ext cx="3086" cy="820"/>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神经元模型</a:t>
                </a:r>
              </a:p>
            </p:txBody>
          </p:sp>
          <p:grpSp>
            <p:nvGrpSpPr>
              <p:cNvPr id="56" name="组合 55"/>
              <p:cNvGrpSpPr/>
              <p:nvPr/>
            </p:nvGrpSpPr>
            <p:grpSpPr>
              <a:xfrm>
                <a:off x="7045" y="3887"/>
                <a:ext cx="720" cy="720"/>
                <a:chOff x="4473270" y="2468419"/>
                <a:chExt cx="457200" cy="457200"/>
              </a:xfrm>
            </p:grpSpPr>
            <p:sp>
              <p:nvSpPr>
                <p:cNvPr id="57" name="椭圆 56"/>
                <p:cNvSpPr/>
                <p:nvPr/>
              </p:nvSpPr>
              <p:spPr>
                <a:xfrm>
                  <a:off x="4473270" y="2468419"/>
                  <a:ext cx="457200" cy="457200"/>
                </a:xfrm>
                <a:prstGeom prst="ellipse">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1"/>
                <p:cNvSpPr>
                  <a:spLocks noChangeArrowheads="1"/>
                </p:cNvSpPr>
                <p:nvPr/>
              </p:nvSpPr>
              <p:spPr bwMode="auto">
                <a:xfrm>
                  <a:off x="4490843" y="2512554"/>
                  <a:ext cx="389097" cy="369332"/>
                </a:xfrm>
                <a:prstGeom prst="rect">
                  <a:avLst/>
                </a:prstGeom>
                <a:noFill/>
              </p:spPr>
              <p:txBody>
                <a:bodyPr wrap="square" rtlCol="0">
                  <a:sp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一</a:t>
                  </a:r>
                </a:p>
              </p:txBody>
            </p:sp>
          </p:grpSp>
        </p:grpSp>
        <p:grpSp>
          <p:nvGrpSpPr>
            <p:cNvPr id="59" name="组合 58"/>
            <p:cNvGrpSpPr/>
            <p:nvPr/>
          </p:nvGrpSpPr>
          <p:grpSpPr>
            <a:xfrm>
              <a:off x="9137" y="2546"/>
              <a:ext cx="3806" cy="894"/>
              <a:chOff x="7047" y="5359"/>
              <a:chExt cx="3806" cy="894"/>
            </a:xfrm>
          </p:grpSpPr>
          <p:sp>
            <p:nvSpPr>
              <p:cNvPr id="61" name="文本框 60"/>
              <p:cNvSpPr txBox="1"/>
              <p:nvPr/>
            </p:nvSpPr>
            <p:spPr>
              <a:xfrm>
                <a:off x="8327" y="5359"/>
                <a:ext cx="2526" cy="820"/>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smtClean="0"/>
                  <a:t>损失函数</a:t>
                </a:r>
                <a:endParaRPr lang="zh-CN" altLang="en-US" dirty="0"/>
              </a:p>
            </p:txBody>
          </p:sp>
          <p:grpSp>
            <p:nvGrpSpPr>
              <p:cNvPr id="63" name="组合 62"/>
              <p:cNvGrpSpPr/>
              <p:nvPr/>
            </p:nvGrpSpPr>
            <p:grpSpPr>
              <a:xfrm>
                <a:off x="7047" y="5533"/>
                <a:ext cx="720" cy="720"/>
                <a:chOff x="4475092" y="3513535"/>
                <a:chExt cx="457200" cy="457200"/>
              </a:xfrm>
            </p:grpSpPr>
            <p:sp>
              <p:nvSpPr>
                <p:cNvPr id="64" name="椭圆 63"/>
                <p:cNvSpPr/>
                <p:nvPr/>
              </p:nvSpPr>
              <p:spPr>
                <a:xfrm>
                  <a:off x="4475092" y="3513535"/>
                  <a:ext cx="457200" cy="457200"/>
                </a:xfrm>
                <a:prstGeom prst="ellipse">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1"/>
                <p:cNvSpPr>
                  <a:spLocks noChangeArrowheads="1"/>
                </p:cNvSpPr>
                <p:nvPr/>
              </p:nvSpPr>
              <p:spPr bwMode="auto">
                <a:xfrm>
                  <a:off x="4490842" y="3567569"/>
                  <a:ext cx="389097" cy="369332"/>
                </a:xfrm>
                <a:prstGeom prst="rect">
                  <a:avLst/>
                </a:prstGeom>
                <a:noFill/>
              </p:spPr>
              <p:txBody>
                <a:bodyPr wrap="square" rtlCol="0">
                  <a:spAutoFit/>
                </a:bodyPr>
                <a:lstStyle/>
                <a:p>
                  <a:pPr algn="dist"/>
                  <a:r>
                    <a:rPr lang="zh-CN" altLang="en-US"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三</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66" name="组合 65"/>
            <p:cNvGrpSpPr/>
            <p:nvPr/>
          </p:nvGrpSpPr>
          <p:grpSpPr>
            <a:xfrm>
              <a:off x="9137" y="4308"/>
              <a:ext cx="4932" cy="830"/>
              <a:chOff x="7041" y="7062"/>
              <a:chExt cx="4932" cy="830"/>
            </a:xfrm>
          </p:grpSpPr>
          <p:sp>
            <p:nvSpPr>
              <p:cNvPr id="68" name="文本框 67"/>
              <p:cNvSpPr txBox="1"/>
              <p:nvPr/>
            </p:nvSpPr>
            <p:spPr>
              <a:xfrm>
                <a:off x="8327" y="7062"/>
                <a:ext cx="3646" cy="820"/>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卷积神经网络</a:t>
                </a:r>
              </a:p>
            </p:txBody>
          </p:sp>
          <p:grpSp>
            <p:nvGrpSpPr>
              <p:cNvPr id="70" name="组合 69"/>
              <p:cNvGrpSpPr/>
              <p:nvPr/>
            </p:nvGrpSpPr>
            <p:grpSpPr>
              <a:xfrm>
                <a:off x="7041" y="7172"/>
                <a:ext cx="720" cy="720"/>
                <a:chOff x="4471331" y="4554347"/>
                <a:chExt cx="457200" cy="457200"/>
              </a:xfrm>
            </p:grpSpPr>
            <p:sp>
              <p:nvSpPr>
                <p:cNvPr id="71" name="椭圆 70"/>
                <p:cNvSpPr/>
                <p:nvPr/>
              </p:nvSpPr>
              <p:spPr>
                <a:xfrm>
                  <a:off x="4471331" y="4554347"/>
                  <a:ext cx="457200" cy="457200"/>
                </a:xfrm>
                <a:prstGeom prst="ellipse">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1"/>
                <p:cNvSpPr>
                  <a:spLocks noChangeArrowheads="1"/>
                </p:cNvSpPr>
                <p:nvPr/>
              </p:nvSpPr>
              <p:spPr bwMode="auto">
                <a:xfrm>
                  <a:off x="4496731" y="4590569"/>
                  <a:ext cx="389097" cy="369332"/>
                </a:xfrm>
                <a:prstGeom prst="rect">
                  <a:avLst/>
                </a:prstGeom>
                <a:noFill/>
              </p:spPr>
              <p:txBody>
                <a:bodyPr wrap="square" rtlCol="0">
                  <a:spAutoFit/>
                </a:bodyPr>
                <a:lstStyle/>
                <a:p>
                  <a:pPr algn="dist"/>
                  <a:r>
                    <a:rPr lang="zh-CN" altLang="en-US"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五</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73" name="组合 72"/>
            <p:cNvGrpSpPr/>
            <p:nvPr/>
          </p:nvGrpSpPr>
          <p:grpSpPr>
            <a:xfrm>
              <a:off x="9137" y="6062"/>
              <a:ext cx="4932" cy="830"/>
              <a:chOff x="7066" y="9051"/>
              <a:chExt cx="4932" cy="830"/>
            </a:xfrm>
          </p:grpSpPr>
          <p:sp>
            <p:nvSpPr>
              <p:cNvPr id="75" name="文本框 74"/>
              <p:cNvSpPr txBox="1"/>
              <p:nvPr/>
            </p:nvSpPr>
            <p:spPr>
              <a:xfrm>
                <a:off x="8352" y="9051"/>
                <a:ext cx="3646" cy="820"/>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生成对抗网络</a:t>
                </a:r>
              </a:p>
            </p:txBody>
          </p:sp>
          <p:grpSp>
            <p:nvGrpSpPr>
              <p:cNvPr id="77" name="组合 76"/>
              <p:cNvGrpSpPr/>
              <p:nvPr/>
            </p:nvGrpSpPr>
            <p:grpSpPr>
              <a:xfrm>
                <a:off x="7066" y="9161"/>
                <a:ext cx="720" cy="720"/>
                <a:chOff x="4471331" y="4554347"/>
                <a:chExt cx="457200" cy="457200"/>
              </a:xfrm>
            </p:grpSpPr>
            <p:sp>
              <p:nvSpPr>
                <p:cNvPr id="78" name="椭圆 77"/>
                <p:cNvSpPr/>
                <p:nvPr/>
              </p:nvSpPr>
              <p:spPr>
                <a:xfrm>
                  <a:off x="4471331" y="4554347"/>
                  <a:ext cx="457200" cy="457200"/>
                </a:xfrm>
                <a:prstGeom prst="ellipse">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1"/>
                <p:cNvSpPr>
                  <a:spLocks noChangeArrowheads="1"/>
                </p:cNvSpPr>
                <p:nvPr/>
              </p:nvSpPr>
              <p:spPr bwMode="auto">
                <a:xfrm>
                  <a:off x="4496731" y="4590569"/>
                  <a:ext cx="389097" cy="368300"/>
                </a:xfrm>
                <a:prstGeom prst="rect">
                  <a:avLst/>
                </a:prstGeom>
                <a:noFill/>
              </p:spPr>
              <p:txBody>
                <a:bodyPr wrap="square" rtlCol="0">
                  <a:spAutoFit/>
                </a:bodyPr>
                <a:lstStyle/>
                <a:p>
                  <a:pPr algn="dist"/>
                  <a:r>
                    <a:rPr lang="zh-CN" altLang="en-US"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七</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80" name="组合 79"/>
            <p:cNvGrpSpPr/>
            <p:nvPr/>
          </p:nvGrpSpPr>
          <p:grpSpPr>
            <a:xfrm>
              <a:off x="9137" y="7816"/>
              <a:ext cx="4932" cy="830"/>
              <a:chOff x="7008" y="9042"/>
              <a:chExt cx="4932" cy="830"/>
            </a:xfrm>
          </p:grpSpPr>
          <p:sp>
            <p:nvSpPr>
              <p:cNvPr id="82" name="文本框 81"/>
              <p:cNvSpPr txBox="1"/>
              <p:nvPr/>
            </p:nvSpPr>
            <p:spPr>
              <a:xfrm>
                <a:off x="8294" y="9042"/>
                <a:ext cx="3646" cy="820"/>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深度学习发展</a:t>
                </a:r>
              </a:p>
            </p:txBody>
          </p:sp>
          <p:grpSp>
            <p:nvGrpSpPr>
              <p:cNvPr id="84" name="组合 83"/>
              <p:cNvGrpSpPr/>
              <p:nvPr/>
            </p:nvGrpSpPr>
            <p:grpSpPr>
              <a:xfrm>
                <a:off x="7008" y="9152"/>
                <a:ext cx="720" cy="720"/>
                <a:chOff x="4471331" y="4554347"/>
                <a:chExt cx="457200" cy="457200"/>
              </a:xfrm>
            </p:grpSpPr>
            <p:sp>
              <p:nvSpPr>
                <p:cNvPr id="85" name="椭圆 84"/>
                <p:cNvSpPr/>
                <p:nvPr/>
              </p:nvSpPr>
              <p:spPr>
                <a:xfrm>
                  <a:off x="4471331" y="4554347"/>
                  <a:ext cx="457200" cy="457200"/>
                </a:xfrm>
                <a:prstGeom prst="ellipse">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1"/>
                <p:cNvSpPr>
                  <a:spLocks noChangeArrowheads="1"/>
                </p:cNvSpPr>
                <p:nvPr/>
              </p:nvSpPr>
              <p:spPr bwMode="auto">
                <a:xfrm>
                  <a:off x="4496731" y="4590569"/>
                  <a:ext cx="389097" cy="368300"/>
                </a:xfrm>
                <a:prstGeom prst="rect">
                  <a:avLst/>
                </a:prstGeom>
                <a:noFill/>
              </p:spPr>
              <p:txBody>
                <a:bodyPr wrap="square" rtlCol="0">
                  <a:spAutoFit/>
                </a:bodyPr>
                <a:lstStyle/>
                <a:p>
                  <a:pPr algn="dist"/>
                  <a:r>
                    <a:rPr lang="zh-CN" altLang="en-US"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九</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afterEffect">
                                  <p:stCondLst>
                                    <p:cond delay="0"/>
                                  </p:stCondLst>
                                  <p:childTnLst>
                                    <p:set>
                                      <p:cBhvr>
                                        <p:cTn id="6" dur="1" fill="hold">
                                          <p:stCondLst>
                                            <p:cond delay="0"/>
                                          </p:stCondLst>
                                        </p:cTn>
                                        <p:tgtEl>
                                          <p:spTgt spid="324"/>
                                        </p:tgtEl>
                                        <p:attrNameLst>
                                          <p:attrName>style.visibility</p:attrName>
                                        </p:attrNameLst>
                                      </p:cBhvr>
                                      <p:to>
                                        <p:strVal val="visible"/>
                                      </p:to>
                                    </p:set>
                                    <p:anim calcmode="lin" valueType="num">
                                      <p:cBhvr>
                                        <p:cTn id="7" dur="500" fill="hold"/>
                                        <p:tgtEl>
                                          <p:spTgt spid="324"/>
                                        </p:tgtEl>
                                        <p:attrNameLst>
                                          <p:attrName>ppt_w</p:attrName>
                                        </p:attrNameLst>
                                      </p:cBhvr>
                                      <p:tavLst>
                                        <p:tav tm="0">
                                          <p:val>
                                            <p:strVal val="(6*min(max(#ppt_w*#ppt_h,.3),1)-7.4)/-.7*#ppt_w"/>
                                          </p:val>
                                        </p:tav>
                                        <p:tav tm="100000">
                                          <p:val>
                                            <p:strVal val="#ppt_w"/>
                                          </p:val>
                                        </p:tav>
                                      </p:tavLst>
                                    </p:anim>
                                    <p:anim calcmode="lin" valueType="num">
                                      <p:cBhvr>
                                        <p:cTn id="8" dur="500" fill="hold"/>
                                        <p:tgtEl>
                                          <p:spTgt spid="324"/>
                                        </p:tgtEl>
                                        <p:attrNameLst>
                                          <p:attrName>ppt_h</p:attrName>
                                        </p:attrNameLst>
                                      </p:cBhvr>
                                      <p:tavLst>
                                        <p:tav tm="0">
                                          <p:val>
                                            <p:strVal val="(6*min(max(#ppt_w*#ppt_h,.3),1)-7.4)/-.7*#ppt_h"/>
                                          </p:val>
                                        </p:tav>
                                        <p:tav tm="100000">
                                          <p:val>
                                            <p:strVal val="#ppt_h"/>
                                          </p:val>
                                        </p:tav>
                                      </p:tavLst>
                                    </p:anim>
                                    <p:anim calcmode="lin" valueType="num">
                                      <p:cBhvr>
                                        <p:cTn id="9" dur="500" fill="hold"/>
                                        <p:tgtEl>
                                          <p:spTgt spid="324"/>
                                        </p:tgtEl>
                                        <p:attrNameLst>
                                          <p:attrName>ppt_x</p:attrName>
                                        </p:attrNameLst>
                                      </p:cBhvr>
                                      <p:tavLst>
                                        <p:tav tm="0">
                                          <p:val>
                                            <p:fltVal val="0.5"/>
                                          </p:val>
                                        </p:tav>
                                        <p:tav tm="100000">
                                          <p:val>
                                            <p:strVal val="#ppt_x"/>
                                          </p:val>
                                        </p:tav>
                                      </p:tavLst>
                                    </p:anim>
                                    <p:anim calcmode="lin" valueType="num">
                                      <p:cBhvr>
                                        <p:cTn id="10" dur="500" fill="hold"/>
                                        <p:tgtEl>
                                          <p:spTgt spid="324"/>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42"/>
                                        </p:tgtEl>
                                        <p:attrNameLst>
                                          <p:attrName>style.visibility</p:attrName>
                                        </p:attrNameLst>
                                      </p:cBhvr>
                                      <p:to>
                                        <p:strVal val="visible"/>
                                      </p:to>
                                    </p:set>
                                    <p:anim calcmode="lin" valueType="num">
                                      <p:cBhvr>
                                        <p:cTn id="14" dur="5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2"/>
                                        </p:tgtEl>
                                        <p:attrNameLst>
                                          <p:attrName>ppt_y</p:attrName>
                                        </p:attrNameLst>
                                      </p:cBhvr>
                                      <p:tavLst>
                                        <p:tav tm="0">
                                          <p:val>
                                            <p:strVal val="#ppt_y"/>
                                          </p:val>
                                        </p:tav>
                                        <p:tav tm="100000">
                                          <p:val>
                                            <p:strVal val="#ppt_y"/>
                                          </p:val>
                                        </p:tav>
                                      </p:tavLst>
                                    </p:anim>
                                    <p:anim calcmode="lin" valueType="num">
                                      <p:cBhvr>
                                        <p:cTn id="16" dur="5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2"/>
                                        </p:tgtEl>
                                      </p:cBhvr>
                                    </p:animEffect>
                                  </p:childTnLst>
                                </p:cTn>
                              </p:par>
                            </p:childTnLst>
                          </p:cTn>
                        </p:par>
                        <p:par>
                          <p:cTn id="19" fill="hold">
                            <p:stCondLst>
                              <p:cond delay="1049"/>
                            </p:stCondLst>
                            <p:childTnLst>
                              <p:par>
                                <p:cTn id="20" presetID="22" presetClass="entr" presetSubtype="8"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par>
                                <p:cTn id="23" presetID="22" presetClass="entr" presetSubtype="2"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wipe(right)">
                                      <p:cBhvr>
                                        <p:cTn id="25" dur="500"/>
                                        <p:tgtEl>
                                          <p:spTgt spid="4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left)">
                                      <p:cBhvr>
                                        <p:cTn id="2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857954" y="300264"/>
            <a:ext cx="3066415" cy="523220"/>
            <a:chOff x="857954" y="300264"/>
            <a:chExt cx="3066415"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857954" y="300264"/>
              <a:ext cx="3066415" cy="52197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五、卷积神经网络</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 name="组合 3"/>
          <p:cNvGrpSpPr/>
          <p:nvPr/>
        </p:nvGrpSpPr>
        <p:grpSpPr>
          <a:xfrm>
            <a:off x="339090" y="728345"/>
            <a:ext cx="11513820" cy="3594735"/>
            <a:chOff x="1854821" y="1312262"/>
            <a:chExt cx="2727704" cy="3595277"/>
          </a:xfrm>
        </p:grpSpPr>
        <p:sp>
          <p:nvSpPr>
            <p:cNvPr id="49" name="矩形 48"/>
            <p:cNvSpPr/>
            <p:nvPr/>
          </p:nvSpPr>
          <p:spPr>
            <a:xfrm>
              <a:off x="1854821" y="1585353"/>
              <a:ext cx="2727704" cy="3322186"/>
            </a:xfrm>
            <a:prstGeom prst="rect">
              <a:avLst/>
            </a:prstGeom>
          </p:spPr>
          <p:txBody>
            <a:bodyPr wrap="square" lIns="91436" tIns="45718" rIns="91436" bIns="45718">
              <a:spAutoFit/>
            </a:bodyPr>
            <a:lstStyle/>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卷积神经网络（Convolutional Neural Network, CNN）是深度神经网络中的一种，受生物视觉认知机制启发而来，神经元之间使用类似动物视觉皮层组织的链接方式，大多数情况下用于处理计算机视觉相关的任务，例如分类、分割、检测等。与传统方法相比较，卷积神经网络不需要利用先验知识进行特征设计，预处理步骤较少，在大多数视觉相关任务上获得了不错的效果。卷积神经网络最先出现于20世纪80到90年代，LeCun提出了LeNet用于解决手写数字识别的问题。随着深度学习理论的不断完善，计算机硬件水平的提高，卷积神经网络也随之快速发展。卷积神经网络主要用计算机视觉相关的任务中。</a:t>
              </a:r>
            </a:p>
          </p:txBody>
        </p:sp>
        <p:sp>
          <p:nvSpPr>
            <p:cNvPr id="50" name="文本框 49"/>
            <p:cNvSpPr txBox="1"/>
            <p:nvPr/>
          </p:nvSpPr>
          <p:spPr>
            <a:xfrm>
              <a:off x="3011222" y="1312262"/>
              <a:ext cx="664325" cy="459174"/>
            </a:xfrm>
            <a:prstGeom prst="rect">
              <a:avLst/>
            </a:prstGeom>
            <a:noFill/>
          </p:spPr>
          <p:txBody>
            <a:bodyPr wrap="square" lIns="91436" tIns="45718" rIns="91436" bIns="45718" rtlCol="0">
              <a:spAutoFit/>
            </a:bodyPr>
            <a:lstStyle/>
            <a:p>
              <a:r>
                <a:rPr lang="zh-CN" altLang="en-US" sz="2400" b="1" dirty="0" smtClean="0">
                  <a:solidFill>
                    <a:schemeClr val="bg1">
                      <a:lumMod val="50000"/>
                    </a:schemeClr>
                  </a:solidFill>
                  <a:latin typeface="微软雅黑" panose="020B0503020204020204" pitchFamily="34" charset="-122"/>
                  <a:ea typeface="微软雅黑" panose="020B0503020204020204" pitchFamily="34" charset="-122"/>
                </a:rPr>
                <a:t>卷积神经网络</a:t>
              </a:r>
            </a:p>
          </p:txBody>
        </p:sp>
      </p:grpSp>
      <p:pic>
        <p:nvPicPr>
          <p:cNvPr id="2" name="图片 1" descr="卷积神经网络1"/>
          <p:cNvPicPr>
            <a:picLocks noChangeAspect="1"/>
          </p:cNvPicPr>
          <p:nvPr/>
        </p:nvPicPr>
        <p:blipFill>
          <a:blip r:embed="rId2">
            <a:clrChange>
              <a:clrFrom>
                <a:srgbClr val="FDFFFC">
                  <a:alpha val="100000"/>
                </a:srgbClr>
              </a:clrFrom>
              <a:clrTo>
                <a:srgbClr val="FDFFFC">
                  <a:alpha val="100000"/>
                  <a:alpha val="0"/>
                </a:srgbClr>
              </a:clrTo>
            </a:clrChange>
          </a:blip>
          <a:stretch>
            <a:fillRect/>
          </a:stretch>
        </p:blipFill>
        <p:spPr>
          <a:xfrm>
            <a:off x="2005330" y="3955415"/>
            <a:ext cx="8180705" cy="2757805"/>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par>
                                <p:cTn id="8" presetID="22" presetClass="entr" presetSubtype="8"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2"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857954" y="300264"/>
            <a:ext cx="3066415" cy="523220"/>
            <a:chOff x="857954" y="300264"/>
            <a:chExt cx="3066415"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857954" y="300264"/>
              <a:ext cx="3066415" cy="52197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五、卷积神经网络</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 name="组合 3"/>
          <p:cNvGrpSpPr/>
          <p:nvPr/>
        </p:nvGrpSpPr>
        <p:grpSpPr>
          <a:xfrm>
            <a:off x="958215" y="823595"/>
            <a:ext cx="9232265" cy="1475105"/>
            <a:chOff x="1854821" y="1585353"/>
            <a:chExt cx="2727704" cy="1475327"/>
          </a:xfrm>
        </p:grpSpPr>
        <p:sp>
          <p:nvSpPr>
            <p:cNvPr id="49" name="矩形 48"/>
            <p:cNvSpPr/>
            <p:nvPr/>
          </p:nvSpPr>
          <p:spPr>
            <a:xfrm>
              <a:off x="1854821" y="1585353"/>
              <a:ext cx="2727704" cy="1475327"/>
            </a:xfrm>
            <a:prstGeom prst="rect">
              <a:avLst/>
            </a:prstGeom>
          </p:spPr>
          <p:txBody>
            <a:bodyPr wrap="square" lIns="91436" tIns="45718" rIns="91436" bIns="45718">
              <a:spAutoFit/>
            </a:bodyPr>
            <a:lstStyle/>
            <a:p>
              <a:pPr algn="l">
                <a:lnSpc>
                  <a:spcPct val="150000"/>
                </a:lnSpc>
              </a:pPr>
              <a:endParaRPr lang="zh-CN" altLang="en-US" sz="2000" dirty="0">
                <a:solidFill>
                  <a:schemeClr val="bg2">
                    <a:lumMod val="50000"/>
                  </a:schemeClr>
                </a:solidFill>
                <a:latin typeface="微软雅黑" panose="020B0503020204020204" pitchFamily="34" charset="-122"/>
                <a:ea typeface="微软雅黑" panose="020B0503020204020204" pitchFamily="34" charset="-122"/>
              </a:endParaRP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介绍卷积神经网络之前，首先介绍卷积的概念。由于卷积神经网络主要用于计算机视觉相关的任务中，我们在这里仅讨论二维卷积，对于高维卷积，情况类似。</a:t>
              </a:r>
            </a:p>
          </p:txBody>
        </p:sp>
        <p:sp>
          <p:nvSpPr>
            <p:cNvPr id="50" name="文本框 49"/>
            <p:cNvSpPr txBox="1"/>
            <p:nvPr/>
          </p:nvSpPr>
          <p:spPr>
            <a:xfrm>
              <a:off x="3016601" y="1585353"/>
              <a:ext cx="664325" cy="459174"/>
            </a:xfrm>
            <a:prstGeom prst="rect">
              <a:avLst/>
            </a:prstGeom>
            <a:noFill/>
          </p:spPr>
          <p:txBody>
            <a:bodyPr wrap="square" lIns="91436" tIns="45718" rIns="91436" bIns="45718" rtlCol="0">
              <a:spAutoFit/>
            </a:bodyPr>
            <a:lstStyle/>
            <a:p>
              <a:r>
                <a:rPr lang="zh-CN" altLang="en-US" sz="2400" b="1" dirty="0" smtClean="0">
                  <a:solidFill>
                    <a:schemeClr val="bg1">
                      <a:lumMod val="50000"/>
                    </a:schemeClr>
                  </a:solidFill>
                  <a:latin typeface="微软雅黑" panose="020B0503020204020204" pitchFamily="34" charset="-122"/>
                  <a:ea typeface="微软雅黑" panose="020B0503020204020204" pitchFamily="34" charset="-122"/>
                </a:rPr>
                <a:t>卷积</a:t>
              </a:r>
            </a:p>
          </p:txBody>
        </p:sp>
      </p:grpSp>
      <p:pic>
        <p:nvPicPr>
          <p:cNvPr id="3" name="图片 2" descr="E:\吴鹏（E盘）\整理2020.11.1\计算机导论\第2次大作业\卷积11.PNG卷积11"/>
          <p:cNvPicPr>
            <a:picLocks noChangeAspect="1"/>
          </p:cNvPicPr>
          <p:nvPr/>
        </p:nvPicPr>
        <p:blipFill>
          <a:blip r:embed="rId2">
            <a:clrChange>
              <a:clrFrom>
                <a:srgbClr val="FFFFFF">
                  <a:alpha val="100000"/>
                </a:srgbClr>
              </a:clrFrom>
              <a:clrTo>
                <a:srgbClr val="FFFFFF">
                  <a:alpha val="100000"/>
                  <a:alpha val="0"/>
                </a:srgbClr>
              </a:clrTo>
            </a:clrChange>
          </a:blip>
          <a:srcRect/>
          <a:stretch>
            <a:fillRect/>
          </a:stretch>
        </p:blipFill>
        <p:spPr>
          <a:xfrm>
            <a:off x="958215" y="2298700"/>
            <a:ext cx="7748905" cy="4120515"/>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par>
                                <p:cTn id="8" presetID="22" presetClass="entr" presetSubtype="8"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2"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857954" y="300264"/>
            <a:ext cx="3066415" cy="523220"/>
            <a:chOff x="857954" y="300264"/>
            <a:chExt cx="3066415"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857954" y="300264"/>
              <a:ext cx="3066415" cy="52197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五、卷积神经网络</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9" name="矩形 48"/>
          <p:cNvSpPr/>
          <p:nvPr/>
        </p:nvSpPr>
        <p:spPr>
          <a:xfrm>
            <a:off x="958215" y="823595"/>
            <a:ext cx="9779635" cy="5629910"/>
          </a:xfrm>
          <a:prstGeom prst="rect">
            <a:avLst/>
          </a:prstGeom>
        </p:spPr>
        <p:txBody>
          <a:bodyPr wrap="square" lIns="91436" tIns="45718" rIns="91436" bIns="45718">
            <a:spAutoFit/>
          </a:bodyPr>
          <a:lstStyle/>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下一层使用卷积核在特征图上滑动并不断计算卷积输出而获得特征图每层卷积的计算结果。卷积核可以视为一个特征提取算子。卷积神经网络的每一层往往拥有多个卷积核用于从上一层的特征图中提取特征，组成当前层的特征图，每个卷积核只提取一种特征。为保证相邻层的特征图具有相同的长宽尺度，有时还需要对上一层的输出补齐（Padding）后再计算当前层的特征图，常用的补齐方式是补零。记上一层的特征图的大小为                        ，其中       为特征图的通道数，补齐零的宽度和高度分别为</a:t>
            </a: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      和      ，当前层用于提取特征的卷积核个数为        个，每个卷积核的尺是            ，则当前层的特征图大小为              ，其中</a:t>
            </a: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	 	</a:t>
            </a:r>
          </a:p>
          <a:p>
            <a:pPr algn="l">
              <a:lnSpc>
                <a:spcPct val="150000"/>
              </a:lnSpc>
            </a:pPr>
            <a:endParaRPr lang="zh-CN" altLang="en-US" sz="2000" dirty="0">
              <a:solidFill>
                <a:schemeClr val="bg2">
                  <a:lumMod val="50000"/>
                </a:schemeClr>
              </a:solidFill>
              <a:latin typeface="微软雅黑" panose="020B0503020204020204" pitchFamily="34" charset="-122"/>
              <a:ea typeface="微软雅黑" panose="020B0503020204020204" pitchFamily="34" charset="-122"/>
            </a:endParaRPr>
          </a:p>
          <a:p>
            <a:pPr algn="l">
              <a:lnSpc>
                <a:spcPct val="150000"/>
              </a:lnSpc>
            </a:pPr>
            <a:endParaRPr lang="zh-CN" altLang="en-US" sz="2000" dirty="0">
              <a:solidFill>
                <a:schemeClr val="bg2">
                  <a:lumMod val="50000"/>
                </a:schemeClr>
              </a:solidFill>
              <a:latin typeface="微软雅黑" panose="020B0503020204020204" pitchFamily="34" charset="-122"/>
              <a:ea typeface="微软雅黑" panose="020B0503020204020204" pitchFamily="34" charset="-122"/>
            </a:endParaRP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       称为步长，表示在卷积核滑动过程中，每       步执行一次卷积操作。</a:t>
            </a:r>
          </a:p>
        </p:txBody>
      </p:sp>
      <p:graphicFrame>
        <p:nvGraphicFramePr>
          <p:cNvPr id="2" name="对象 -2147482516"/>
          <p:cNvGraphicFramePr>
            <a:graphicFrameLocks noChangeAspect="1"/>
          </p:cNvGraphicFramePr>
          <p:nvPr/>
        </p:nvGraphicFramePr>
        <p:xfrm>
          <a:off x="2066925" y="3188970"/>
          <a:ext cx="1765935" cy="480060"/>
        </p:xfrm>
        <a:graphic>
          <a:graphicData uri="http://schemas.openxmlformats.org/presentationml/2006/ole">
            <mc:AlternateContent xmlns:mc="http://schemas.openxmlformats.org/markup-compatibility/2006">
              <mc:Choice xmlns:v="urn:schemas-microsoft-com:vml" Requires="v">
                <p:oleObj spid="_x0000_s7189" r:id="rId3" imgW="965200" imgH="228600" progId="Equation.DSMT4">
                  <p:embed/>
                </p:oleObj>
              </mc:Choice>
              <mc:Fallback>
                <p:oleObj r:id="rId3" imgW="965200" imgH="228600" progId="Equation.DSMT4">
                  <p:embed/>
                  <p:pic>
                    <p:nvPicPr>
                      <p:cNvPr id="0" name="图片 3075"/>
                      <p:cNvPicPr/>
                      <p:nvPr/>
                    </p:nvPicPr>
                    <p:blipFill>
                      <a:blip r:embed="rId4"/>
                      <a:stretch>
                        <a:fillRect/>
                      </a:stretch>
                    </p:blipFill>
                    <p:spPr>
                      <a:xfrm>
                        <a:off x="2066925" y="3188970"/>
                        <a:ext cx="1765935" cy="480060"/>
                      </a:xfrm>
                      <a:prstGeom prst="rect">
                        <a:avLst/>
                      </a:prstGeom>
                      <a:noFill/>
                      <a:ln w="38100">
                        <a:noFill/>
                        <a:miter/>
                      </a:ln>
                    </p:spPr>
                  </p:pic>
                </p:oleObj>
              </mc:Fallback>
            </mc:AlternateContent>
          </a:graphicData>
        </a:graphic>
      </p:graphicFrame>
      <p:graphicFrame>
        <p:nvGraphicFramePr>
          <p:cNvPr id="3" name="对象 -2147482515"/>
          <p:cNvGraphicFramePr>
            <a:graphicFrameLocks noChangeAspect="1"/>
          </p:cNvGraphicFramePr>
          <p:nvPr/>
        </p:nvGraphicFramePr>
        <p:xfrm>
          <a:off x="4689475" y="3206115"/>
          <a:ext cx="429260" cy="445135"/>
        </p:xfrm>
        <a:graphic>
          <a:graphicData uri="http://schemas.openxmlformats.org/presentationml/2006/ole">
            <mc:AlternateContent xmlns:mc="http://schemas.openxmlformats.org/markup-compatibility/2006">
              <mc:Choice xmlns:v="urn:schemas-microsoft-com:vml" Requires="v">
                <p:oleObj spid="_x0000_s7190" r:id="rId5" imgW="266700" imgH="228600" progId="Equation.DSMT4">
                  <p:embed/>
                </p:oleObj>
              </mc:Choice>
              <mc:Fallback>
                <p:oleObj r:id="rId5" imgW="266700" imgH="228600" progId="Equation.DSMT4">
                  <p:embed/>
                  <p:pic>
                    <p:nvPicPr>
                      <p:cNvPr id="0" name="图片 1"/>
                      <p:cNvPicPr/>
                      <p:nvPr/>
                    </p:nvPicPr>
                    <p:blipFill>
                      <a:blip r:embed="rId6"/>
                      <a:stretch>
                        <a:fillRect/>
                      </a:stretch>
                    </p:blipFill>
                    <p:spPr>
                      <a:xfrm>
                        <a:off x="4689475" y="3206115"/>
                        <a:ext cx="429260" cy="445135"/>
                      </a:xfrm>
                      <a:prstGeom prst="rect">
                        <a:avLst/>
                      </a:prstGeom>
                      <a:noFill/>
                      <a:ln w="38100">
                        <a:noFill/>
                        <a:miter/>
                      </a:ln>
                    </p:spPr>
                  </p:pic>
                </p:oleObj>
              </mc:Fallback>
            </mc:AlternateContent>
          </a:graphicData>
        </a:graphic>
      </p:graphicFrame>
      <p:graphicFrame>
        <p:nvGraphicFramePr>
          <p:cNvPr id="4" name="对象 -2147482514"/>
          <p:cNvGraphicFramePr>
            <a:graphicFrameLocks noChangeAspect="1"/>
          </p:cNvGraphicFramePr>
          <p:nvPr/>
        </p:nvGraphicFramePr>
        <p:xfrm>
          <a:off x="1043305" y="3651250"/>
          <a:ext cx="469900" cy="469900"/>
        </p:xfrm>
        <a:graphic>
          <a:graphicData uri="http://schemas.openxmlformats.org/presentationml/2006/ole">
            <mc:AlternateContent xmlns:mc="http://schemas.openxmlformats.org/markup-compatibility/2006">
              <mc:Choice xmlns:v="urn:schemas-microsoft-com:vml" Requires="v">
                <p:oleObj spid="_x0000_s7191" r:id="rId7" imgW="241300" imgH="241300" progId="Equation.DSMT4">
                  <p:embed/>
                </p:oleObj>
              </mc:Choice>
              <mc:Fallback>
                <p:oleObj r:id="rId7" imgW="241300" imgH="241300" progId="Equation.DSMT4">
                  <p:embed/>
                  <p:pic>
                    <p:nvPicPr>
                      <p:cNvPr id="0" name="图片 4"/>
                      <p:cNvPicPr/>
                      <p:nvPr/>
                    </p:nvPicPr>
                    <p:blipFill>
                      <a:blip r:embed="rId8"/>
                      <a:stretch>
                        <a:fillRect/>
                      </a:stretch>
                    </p:blipFill>
                    <p:spPr>
                      <a:xfrm>
                        <a:off x="1043305" y="3651250"/>
                        <a:ext cx="469900" cy="469900"/>
                      </a:xfrm>
                      <a:prstGeom prst="rect">
                        <a:avLst/>
                      </a:prstGeom>
                      <a:noFill/>
                      <a:ln w="38100">
                        <a:noFill/>
                        <a:miter/>
                      </a:ln>
                    </p:spPr>
                  </p:pic>
                </p:oleObj>
              </mc:Fallback>
            </mc:AlternateContent>
          </a:graphicData>
        </a:graphic>
      </p:graphicFrame>
      <p:graphicFrame>
        <p:nvGraphicFramePr>
          <p:cNvPr id="5" name="对象 -2147482513"/>
          <p:cNvGraphicFramePr>
            <a:graphicFrameLocks noChangeAspect="1"/>
          </p:cNvGraphicFramePr>
          <p:nvPr/>
        </p:nvGraphicFramePr>
        <p:xfrm>
          <a:off x="1743075" y="3651250"/>
          <a:ext cx="469900" cy="469900"/>
        </p:xfrm>
        <a:graphic>
          <a:graphicData uri="http://schemas.openxmlformats.org/presentationml/2006/ole">
            <mc:AlternateContent xmlns:mc="http://schemas.openxmlformats.org/markup-compatibility/2006">
              <mc:Choice xmlns:v="urn:schemas-microsoft-com:vml" Requires="v">
                <p:oleObj spid="_x0000_s7192" r:id="rId9" imgW="241300" imgH="241300" progId="Equation.DSMT4">
                  <p:embed/>
                </p:oleObj>
              </mc:Choice>
              <mc:Fallback>
                <p:oleObj r:id="rId9" imgW="241300" imgH="241300" progId="Equation.DSMT4">
                  <p:embed/>
                  <p:pic>
                    <p:nvPicPr>
                      <p:cNvPr id="0" name="图片 5"/>
                      <p:cNvPicPr/>
                      <p:nvPr/>
                    </p:nvPicPr>
                    <p:blipFill>
                      <a:blip r:embed="rId10"/>
                      <a:stretch>
                        <a:fillRect/>
                      </a:stretch>
                    </p:blipFill>
                    <p:spPr>
                      <a:xfrm>
                        <a:off x="1743075" y="3651250"/>
                        <a:ext cx="469900" cy="469900"/>
                      </a:xfrm>
                      <a:prstGeom prst="rect">
                        <a:avLst/>
                      </a:prstGeom>
                      <a:noFill/>
                      <a:ln w="38100">
                        <a:noFill/>
                        <a:miter/>
                      </a:ln>
                    </p:spPr>
                  </p:pic>
                </p:oleObj>
              </mc:Fallback>
            </mc:AlternateContent>
          </a:graphicData>
        </a:graphic>
      </p:graphicFrame>
      <p:graphicFrame>
        <p:nvGraphicFramePr>
          <p:cNvPr id="6" name="对象 -2147482512"/>
          <p:cNvGraphicFramePr>
            <a:graphicFrameLocks noChangeAspect="1"/>
          </p:cNvGraphicFramePr>
          <p:nvPr/>
        </p:nvGraphicFramePr>
        <p:xfrm>
          <a:off x="6604635" y="3583305"/>
          <a:ext cx="403225" cy="537845"/>
        </p:xfrm>
        <a:graphic>
          <a:graphicData uri="http://schemas.openxmlformats.org/presentationml/2006/ole">
            <mc:AlternateContent xmlns:mc="http://schemas.openxmlformats.org/markup-compatibility/2006">
              <mc:Choice xmlns:v="urn:schemas-microsoft-com:vml" Requires="v">
                <p:oleObj spid="_x0000_s7193" r:id="rId11" imgW="177800" imgH="228600" progId="Equation.DSMT4">
                  <p:embed/>
                </p:oleObj>
              </mc:Choice>
              <mc:Fallback>
                <p:oleObj r:id="rId11" imgW="177800" imgH="228600" progId="Equation.DSMT4">
                  <p:embed/>
                  <p:pic>
                    <p:nvPicPr>
                      <p:cNvPr id="0" name="图片 6"/>
                      <p:cNvPicPr/>
                      <p:nvPr/>
                    </p:nvPicPr>
                    <p:blipFill>
                      <a:blip r:embed="rId12"/>
                      <a:stretch>
                        <a:fillRect/>
                      </a:stretch>
                    </p:blipFill>
                    <p:spPr>
                      <a:xfrm>
                        <a:off x="6604635" y="3583305"/>
                        <a:ext cx="403225" cy="537845"/>
                      </a:xfrm>
                      <a:prstGeom prst="rect">
                        <a:avLst/>
                      </a:prstGeom>
                      <a:noFill/>
                      <a:ln w="38100">
                        <a:noFill/>
                        <a:miter/>
                      </a:ln>
                    </p:spPr>
                  </p:pic>
                </p:oleObj>
              </mc:Fallback>
            </mc:AlternateContent>
          </a:graphicData>
        </a:graphic>
      </p:graphicFrame>
      <p:graphicFrame>
        <p:nvGraphicFramePr>
          <p:cNvPr id="7" name="对象 -2147482511"/>
          <p:cNvGraphicFramePr>
            <a:graphicFrameLocks noChangeAspect="1"/>
          </p:cNvGraphicFramePr>
          <p:nvPr/>
        </p:nvGraphicFramePr>
        <p:xfrm>
          <a:off x="9713595" y="3669030"/>
          <a:ext cx="925830" cy="480060"/>
        </p:xfrm>
        <a:graphic>
          <a:graphicData uri="http://schemas.openxmlformats.org/presentationml/2006/ole">
            <mc:AlternateContent xmlns:mc="http://schemas.openxmlformats.org/markup-compatibility/2006">
              <mc:Choice xmlns:v="urn:schemas-microsoft-com:vml" Requires="v">
                <p:oleObj spid="_x0000_s7194" r:id="rId13" imgW="546100" imgH="241300" progId="Equation.DSMT4">
                  <p:embed/>
                </p:oleObj>
              </mc:Choice>
              <mc:Fallback>
                <p:oleObj r:id="rId13" imgW="546100" imgH="241300" progId="Equation.DSMT4">
                  <p:embed/>
                  <p:pic>
                    <p:nvPicPr>
                      <p:cNvPr id="0" name="图片 7"/>
                      <p:cNvPicPr/>
                      <p:nvPr/>
                    </p:nvPicPr>
                    <p:blipFill>
                      <a:blip r:embed="rId14"/>
                      <a:stretch>
                        <a:fillRect/>
                      </a:stretch>
                    </p:blipFill>
                    <p:spPr>
                      <a:xfrm>
                        <a:off x="9713595" y="3669030"/>
                        <a:ext cx="925830" cy="480060"/>
                      </a:xfrm>
                      <a:prstGeom prst="rect">
                        <a:avLst/>
                      </a:prstGeom>
                      <a:noFill/>
                      <a:ln w="38100">
                        <a:noFill/>
                        <a:miter/>
                      </a:ln>
                    </p:spPr>
                  </p:pic>
                </p:oleObj>
              </mc:Fallback>
            </mc:AlternateContent>
          </a:graphicData>
        </a:graphic>
      </p:graphicFrame>
      <p:graphicFrame>
        <p:nvGraphicFramePr>
          <p:cNvPr id="8" name="对象 -2147482510"/>
          <p:cNvGraphicFramePr>
            <a:graphicFrameLocks noChangeAspect="1"/>
          </p:cNvGraphicFramePr>
          <p:nvPr/>
        </p:nvGraphicFramePr>
        <p:xfrm>
          <a:off x="3832860" y="4149090"/>
          <a:ext cx="1040765" cy="388620"/>
        </p:xfrm>
        <a:graphic>
          <a:graphicData uri="http://schemas.openxmlformats.org/presentationml/2006/ole">
            <mc:AlternateContent xmlns:mc="http://schemas.openxmlformats.org/markup-compatibility/2006">
              <mc:Choice xmlns:v="urn:schemas-microsoft-com:vml" Requires="v">
                <p:oleObj spid="_x0000_s7195" r:id="rId15" imgW="736600" imgH="228600" progId="Equation.DSMT4">
                  <p:embed/>
                </p:oleObj>
              </mc:Choice>
              <mc:Fallback>
                <p:oleObj r:id="rId15" imgW="736600" imgH="228600" progId="Equation.DSMT4">
                  <p:embed/>
                  <p:pic>
                    <p:nvPicPr>
                      <p:cNvPr id="0" name="图片 8"/>
                      <p:cNvPicPr/>
                      <p:nvPr/>
                    </p:nvPicPr>
                    <p:blipFill>
                      <a:blip r:embed="rId16"/>
                      <a:stretch>
                        <a:fillRect/>
                      </a:stretch>
                    </p:blipFill>
                    <p:spPr>
                      <a:xfrm>
                        <a:off x="3832860" y="4149090"/>
                        <a:ext cx="1040765" cy="388620"/>
                      </a:xfrm>
                      <a:prstGeom prst="rect">
                        <a:avLst/>
                      </a:prstGeom>
                      <a:noFill/>
                      <a:ln w="38100">
                        <a:noFill/>
                        <a:miter/>
                      </a:ln>
                    </p:spPr>
                  </p:pic>
                </p:oleObj>
              </mc:Fallback>
            </mc:AlternateContent>
          </a:graphicData>
        </a:graphic>
      </p:graphicFrame>
      <p:graphicFrame>
        <p:nvGraphicFramePr>
          <p:cNvPr id="9" name="对象 -2147482383"/>
          <p:cNvGraphicFramePr>
            <a:graphicFrameLocks noChangeAspect="1"/>
          </p:cNvGraphicFramePr>
          <p:nvPr/>
        </p:nvGraphicFramePr>
        <p:xfrm>
          <a:off x="4483735" y="4537710"/>
          <a:ext cx="2524125" cy="1438910"/>
        </p:xfrm>
        <a:graphic>
          <a:graphicData uri="http://schemas.openxmlformats.org/presentationml/2006/ole">
            <mc:AlternateContent xmlns:mc="http://schemas.openxmlformats.org/markup-compatibility/2006">
              <mc:Choice xmlns:v="urn:schemas-microsoft-com:vml" Requires="v">
                <p:oleObj spid="_x0000_s7196" r:id="rId17" imgW="1714500" imgH="965200" progId="Equation.DSMT4">
                  <p:embed/>
                </p:oleObj>
              </mc:Choice>
              <mc:Fallback>
                <p:oleObj r:id="rId17" imgW="1714500" imgH="965200" progId="Equation.DSMT4">
                  <p:embed/>
                  <p:pic>
                    <p:nvPicPr>
                      <p:cNvPr id="0" name="图片 9"/>
                      <p:cNvPicPr/>
                      <p:nvPr/>
                    </p:nvPicPr>
                    <p:blipFill>
                      <a:blip r:embed="rId18"/>
                      <a:stretch>
                        <a:fillRect/>
                      </a:stretch>
                    </p:blipFill>
                    <p:spPr>
                      <a:xfrm>
                        <a:off x="4483735" y="4537710"/>
                        <a:ext cx="2524125" cy="1438910"/>
                      </a:xfrm>
                      <a:prstGeom prst="rect">
                        <a:avLst/>
                      </a:prstGeom>
                      <a:noFill/>
                      <a:ln w="38100">
                        <a:noFill/>
                        <a:miter/>
                      </a:ln>
                    </p:spPr>
                  </p:pic>
                </p:oleObj>
              </mc:Fallback>
            </mc:AlternateContent>
          </a:graphicData>
        </a:graphic>
      </p:graphicFrame>
      <p:graphicFrame>
        <p:nvGraphicFramePr>
          <p:cNvPr id="10" name="对象 -2147482508"/>
          <p:cNvGraphicFramePr>
            <a:graphicFrameLocks noChangeAspect="1"/>
          </p:cNvGraphicFramePr>
          <p:nvPr/>
        </p:nvGraphicFramePr>
        <p:xfrm>
          <a:off x="6188075" y="5965190"/>
          <a:ext cx="332740" cy="443865"/>
        </p:xfrm>
        <a:graphic>
          <a:graphicData uri="http://schemas.openxmlformats.org/presentationml/2006/ole">
            <mc:AlternateContent xmlns:mc="http://schemas.openxmlformats.org/markup-compatibility/2006">
              <mc:Choice xmlns:v="urn:schemas-microsoft-com:vml" Requires="v">
                <p:oleObj spid="_x0000_s7197" r:id="rId19" imgW="139700" imgH="177800" progId="Equation.DSMT4">
                  <p:embed/>
                </p:oleObj>
              </mc:Choice>
              <mc:Fallback>
                <p:oleObj r:id="rId19" imgW="139700" imgH="177800" progId="Equation.DSMT4">
                  <p:embed/>
                  <p:pic>
                    <p:nvPicPr>
                      <p:cNvPr id="0" name="图片 10"/>
                      <p:cNvPicPr/>
                      <p:nvPr/>
                    </p:nvPicPr>
                    <p:blipFill>
                      <a:blip r:embed="rId20"/>
                      <a:stretch>
                        <a:fillRect/>
                      </a:stretch>
                    </p:blipFill>
                    <p:spPr>
                      <a:xfrm>
                        <a:off x="6188075" y="5965190"/>
                        <a:ext cx="332740" cy="443865"/>
                      </a:xfrm>
                      <a:prstGeom prst="rect">
                        <a:avLst/>
                      </a:prstGeom>
                      <a:noFill/>
                      <a:ln w="38100">
                        <a:noFill/>
                        <a:miter/>
                      </a:ln>
                    </p:spPr>
                  </p:pic>
                </p:oleObj>
              </mc:Fallback>
            </mc:AlternateContent>
          </a:graphicData>
        </a:graphic>
      </p:graphicFrame>
      <p:graphicFrame>
        <p:nvGraphicFramePr>
          <p:cNvPr id="12" name="对象 11"/>
          <p:cNvGraphicFramePr>
            <a:graphicFrameLocks noChangeAspect="1"/>
          </p:cNvGraphicFramePr>
          <p:nvPr/>
        </p:nvGraphicFramePr>
        <p:xfrm>
          <a:off x="1197610" y="5976620"/>
          <a:ext cx="315595" cy="421005"/>
        </p:xfrm>
        <a:graphic>
          <a:graphicData uri="http://schemas.openxmlformats.org/presentationml/2006/ole">
            <mc:AlternateContent xmlns:mc="http://schemas.openxmlformats.org/markup-compatibility/2006">
              <mc:Choice xmlns:v="urn:schemas-microsoft-com:vml" Requires="v">
                <p:oleObj spid="_x0000_s7198" r:id="rId21" imgW="139700" imgH="177800" progId="Equation.DSMT4">
                  <p:embed/>
                </p:oleObj>
              </mc:Choice>
              <mc:Fallback>
                <p:oleObj r:id="rId21" imgW="139700" imgH="177800" progId="Equation.DSMT4">
                  <p:embed/>
                  <p:pic>
                    <p:nvPicPr>
                      <p:cNvPr id="0" name="图片 12"/>
                      <p:cNvPicPr/>
                      <p:nvPr/>
                    </p:nvPicPr>
                    <p:blipFill>
                      <a:blip r:embed="rId20"/>
                      <a:stretch>
                        <a:fillRect/>
                      </a:stretch>
                    </p:blipFill>
                    <p:spPr>
                      <a:xfrm>
                        <a:off x="1197610" y="5976620"/>
                        <a:ext cx="315595" cy="421005"/>
                      </a:xfrm>
                      <a:prstGeom prst="rect">
                        <a:avLst/>
                      </a:prstGeom>
                      <a:noFill/>
                      <a:ln w="38100">
                        <a:noFill/>
                        <a:miter/>
                      </a:ln>
                    </p:spPr>
                  </p:pic>
                </p:oleObj>
              </mc:Fallback>
            </mc:AlternateContent>
          </a:graphicData>
        </a:graphic>
      </p:graphicFrame>
      <p:sp>
        <p:nvSpPr>
          <p:cNvPr id="14" name="矩形 13"/>
          <p:cNvSpPr/>
          <p:nvPr/>
        </p:nvSpPr>
        <p:spPr>
          <a:xfrm>
            <a:off x="948055" y="823595"/>
            <a:ext cx="9779635" cy="5629910"/>
          </a:xfrm>
          <a:prstGeom prst="rect">
            <a:avLst/>
          </a:prstGeom>
        </p:spPr>
        <p:txBody>
          <a:bodyPr wrap="square" lIns="91436" tIns="45718" rIns="91436" bIns="45718">
            <a:spAutoFit/>
          </a:bodyPr>
          <a:lstStyle/>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下一层使用卷积核在特征图上滑动并不断计算卷积输出而获得特征图每层卷积的计算结果。卷积核可以视为一个特征提取算子。卷积神经网络的每一层往往拥有多个卷积核用于从上一层的特征图中提取特征，组成当前层的特征图，每个卷积核只提取一种特征。为保证相邻层的特征图具有相同的长宽尺度，有时还需要对上一层的输出补齐（Padding）后再计算当前层的特征图，常用的补齐方式是补零。记上一层的特征图的大小为                        ，其中       为特征图的通道数，补齐零的宽度和高度分别为</a:t>
            </a: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      和      ，当前层用于提取特征的卷积核个数为        个，每个卷积核的尺是            ，则当前层的特征图大小为              ，其中</a:t>
            </a: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	 	</a:t>
            </a:r>
          </a:p>
          <a:p>
            <a:pPr algn="l">
              <a:lnSpc>
                <a:spcPct val="150000"/>
              </a:lnSpc>
            </a:pPr>
            <a:endParaRPr lang="zh-CN" altLang="en-US" sz="2000" dirty="0">
              <a:solidFill>
                <a:schemeClr val="bg2">
                  <a:lumMod val="50000"/>
                </a:schemeClr>
              </a:solidFill>
              <a:latin typeface="微软雅黑" panose="020B0503020204020204" pitchFamily="34" charset="-122"/>
              <a:ea typeface="微软雅黑" panose="020B0503020204020204" pitchFamily="34" charset="-122"/>
            </a:endParaRPr>
          </a:p>
          <a:p>
            <a:pPr algn="l">
              <a:lnSpc>
                <a:spcPct val="150000"/>
              </a:lnSpc>
            </a:pPr>
            <a:endParaRPr lang="zh-CN" altLang="en-US" sz="2000" dirty="0">
              <a:solidFill>
                <a:schemeClr val="bg2">
                  <a:lumMod val="50000"/>
                </a:schemeClr>
              </a:solidFill>
              <a:latin typeface="微软雅黑" panose="020B0503020204020204" pitchFamily="34" charset="-122"/>
              <a:ea typeface="微软雅黑" panose="020B0503020204020204" pitchFamily="34" charset="-122"/>
            </a:endParaRP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       称为步长，表示在卷积核滑动过程中，每       步执行一次卷积操作。</a:t>
            </a: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par>
                                <p:cTn id="8" presetID="22" presetClass="entr" presetSubtype="8"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2"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857954" y="300264"/>
            <a:ext cx="3066415" cy="523220"/>
            <a:chOff x="857954" y="300264"/>
            <a:chExt cx="3066415"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857954" y="300264"/>
              <a:ext cx="3066415" cy="52197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五、卷积神经网络</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1" name="矩形 20"/>
          <p:cNvSpPr/>
          <p:nvPr/>
        </p:nvSpPr>
        <p:spPr>
          <a:xfrm>
            <a:off x="948055" y="823595"/>
            <a:ext cx="9779635" cy="551815"/>
          </a:xfrm>
          <a:prstGeom prst="rect">
            <a:avLst/>
          </a:prstGeom>
        </p:spPr>
        <p:txBody>
          <a:bodyPr wrap="square" lIns="91436" tIns="45718" rIns="91436" bIns="45718">
            <a:spAutoFit/>
          </a:bodyPr>
          <a:lstStyle/>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单通道的卷积过程如图所示，     所在的行列的白色区域表示补齐零。</a:t>
            </a:r>
          </a:p>
        </p:txBody>
      </p:sp>
      <p:graphicFrame>
        <p:nvGraphicFramePr>
          <p:cNvPr id="2" name="对象 -2147482506"/>
          <p:cNvGraphicFramePr>
            <a:graphicFrameLocks noChangeAspect="1"/>
          </p:cNvGraphicFramePr>
          <p:nvPr/>
        </p:nvGraphicFramePr>
        <p:xfrm>
          <a:off x="4231005" y="823595"/>
          <a:ext cx="473075" cy="630555"/>
        </p:xfrm>
        <a:graphic>
          <a:graphicData uri="http://schemas.openxmlformats.org/presentationml/2006/ole">
            <mc:AlternateContent xmlns:mc="http://schemas.openxmlformats.org/markup-compatibility/2006">
              <mc:Choice xmlns:v="urn:schemas-microsoft-com:vml" Requires="v">
                <p:oleObj spid="_x0000_s8195" r:id="rId3" imgW="190500" imgH="228600" progId="Equation.DSMT4">
                  <p:embed/>
                </p:oleObj>
              </mc:Choice>
              <mc:Fallback>
                <p:oleObj r:id="rId3" imgW="190500" imgH="228600" progId="Equation.DSMT4">
                  <p:embed/>
                  <p:pic>
                    <p:nvPicPr>
                      <p:cNvPr id="0" name="图片 57"/>
                      <p:cNvPicPr/>
                      <p:nvPr/>
                    </p:nvPicPr>
                    <p:blipFill>
                      <a:blip r:embed="rId4"/>
                      <a:stretch>
                        <a:fillRect/>
                      </a:stretch>
                    </p:blipFill>
                    <p:spPr>
                      <a:xfrm>
                        <a:off x="4231005" y="823595"/>
                        <a:ext cx="473075" cy="630555"/>
                      </a:xfrm>
                      <a:prstGeom prst="rect">
                        <a:avLst/>
                      </a:prstGeom>
                      <a:noFill/>
                      <a:ln w="38100">
                        <a:noFill/>
                        <a:miter/>
                      </a:ln>
                    </p:spPr>
                  </p:pic>
                </p:oleObj>
              </mc:Fallback>
            </mc:AlternateContent>
          </a:graphicData>
        </a:graphic>
      </p:graphicFrame>
      <p:pic>
        <p:nvPicPr>
          <p:cNvPr id="59" name="图片 43"/>
          <p:cNvPicPr>
            <a:picLocks noChangeAspect="1"/>
          </p:cNvPicPr>
          <p:nvPr/>
        </p:nvPicPr>
        <p:blipFill>
          <a:blip r:embed="rId5">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2323465" y="1616075"/>
            <a:ext cx="6593205" cy="4662805"/>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par>
                                <p:cTn id="8" presetID="22" presetClass="entr" presetSubtype="8"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2"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857954" y="300264"/>
            <a:ext cx="3066415" cy="523220"/>
            <a:chOff x="857954" y="300264"/>
            <a:chExt cx="3066415"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857954" y="300264"/>
              <a:ext cx="3066415" cy="52197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五、卷积神经网络</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 name="组合 3"/>
          <p:cNvGrpSpPr/>
          <p:nvPr/>
        </p:nvGrpSpPr>
        <p:grpSpPr>
          <a:xfrm>
            <a:off x="958215" y="823595"/>
            <a:ext cx="10094595" cy="2398395"/>
            <a:chOff x="1854821" y="1585353"/>
            <a:chExt cx="2727704" cy="2398756"/>
          </a:xfrm>
        </p:grpSpPr>
        <p:sp>
          <p:nvSpPr>
            <p:cNvPr id="49" name="矩形 48"/>
            <p:cNvSpPr/>
            <p:nvPr/>
          </p:nvSpPr>
          <p:spPr>
            <a:xfrm>
              <a:off x="1854821" y="1585353"/>
              <a:ext cx="2727704" cy="2398756"/>
            </a:xfrm>
            <a:prstGeom prst="rect">
              <a:avLst/>
            </a:prstGeom>
          </p:spPr>
          <p:txBody>
            <a:bodyPr wrap="square" lIns="91436" tIns="45718" rIns="91436" bIns="45718">
              <a:spAutoFit/>
            </a:bodyPr>
            <a:lstStyle/>
            <a:p>
              <a:pPr algn="l">
                <a:lnSpc>
                  <a:spcPct val="150000"/>
                </a:lnSpc>
              </a:pPr>
              <a:endParaRPr lang="zh-CN" altLang="en-US" sz="2000" dirty="0">
                <a:solidFill>
                  <a:schemeClr val="bg2">
                    <a:lumMod val="50000"/>
                  </a:schemeClr>
                </a:solidFill>
                <a:latin typeface="微软雅黑" panose="020B0503020204020204" pitchFamily="34" charset="-122"/>
                <a:ea typeface="微软雅黑" panose="020B0503020204020204" pitchFamily="34" charset="-122"/>
              </a:endParaRP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池化（Pooling）的目的在于降低当前特征图的维度，常见的池化方式有最大池化和平均池化。池化需要一个池化核，池化核的概念类似于卷积核。对于最大池化，在每个通道上，选择池化核中的最大值作为输出。对于平均池化，在每个通道上，对池化核中的均值进行输出。下图是一个单通道的最大池化的例子，其中池化核大小为</a:t>
              </a:r>
              <a:r>
                <a:rPr lang="en-US" altLang="zh-CN" sz="2000" dirty="0">
                  <a:solidFill>
                    <a:schemeClr val="bg2">
                      <a:lumMod val="50000"/>
                    </a:schemeClr>
                  </a:solidFill>
                  <a:latin typeface="微软雅黑" panose="020B0503020204020204" pitchFamily="34" charset="-122"/>
                  <a:ea typeface="微软雅黑" panose="020B0503020204020204" pitchFamily="34" charset="-122"/>
                </a:rPr>
                <a:t>2X2</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a:t>
              </a:r>
            </a:p>
          </p:txBody>
        </p:sp>
        <p:sp>
          <p:nvSpPr>
            <p:cNvPr id="50" name="文本框 49"/>
            <p:cNvSpPr txBox="1"/>
            <p:nvPr/>
          </p:nvSpPr>
          <p:spPr>
            <a:xfrm>
              <a:off x="3016601" y="1585353"/>
              <a:ext cx="664325" cy="459174"/>
            </a:xfrm>
            <a:prstGeom prst="rect">
              <a:avLst/>
            </a:prstGeom>
            <a:noFill/>
          </p:spPr>
          <p:txBody>
            <a:bodyPr wrap="square" lIns="91436" tIns="45718" rIns="91436" bIns="45718" rtlCol="0">
              <a:spAutoFit/>
            </a:bodyPr>
            <a:lstStyle/>
            <a:p>
              <a:r>
                <a:rPr lang="zh-CN" altLang="en-US" sz="2400" b="1" dirty="0" smtClean="0">
                  <a:solidFill>
                    <a:schemeClr val="bg1">
                      <a:lumMod val="50000"/>
                    </a:schemeClr>
                  </a:solidFill>
                  <a:latin typeface="微软雅黑" panose="020B0503020204020204" pitchFamily="34" charset="-122"/>
                  <a:ea typeface="微软雅黑" panose="020B0503020204020204" pitchFamily="34" charset="-122"/>
                </a:rPr>
                <a:t>池化</a:t>
              </a:r>
            </a:p>
          </p:txBody>
        </p:sp>
      </p:grpSp>
      <p:pic>
        <p:nvPicPr>
          <p:cNvPr id="2" name="图片 44"/>
          <p:cNvPicPr>
            <a:picLocks noChangeAspect="1"/>
          </p:cNvPicPr>
          <p:nvPr/>
        </p:nvPicPr>
        <p:blipFill>
          <a:blip r:embed="rId2">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3396615" y="3221990"/>
            <a:ext cx="5492115" cy="3324860"/>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par>
                                <p:cTn id="8" presetID="22" presetClass="entr" presetSubtype="8"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2"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857954" y="300264"/>
            <a:ext cx="3066415" cy="523220"/>
            <a:chOff x="857954" y="300264"/>
            <a:chExt cx="3066415"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857954" y="300264"/>
              <a:ext cx="3066415" cy="52197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五、卷积神经网络</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9" name="矩形 48"/>
          <p:cNvSpPr/>
          <p:nvPr/>
        </p:nvSpPr>
        <p:spPr>
          <a:xfrm>
            <a:off x="1525270" y="1758315"/>
            <a:ext cx="8613775" cy="2860040"/>
          </a:xfrm>
          <a:prstGeom prst="rect">
            <a:avLst/>
          </a:prstGeom>
        </p:spPr>
        <p:txBody>
          <a:bodyPr wrap="square" lIns="91436" tIns="45718" rIns="91436" bIns="45718">
            <a:spAutoFit/>
          </a:bodyPr>
          <a:lstStyle/>
          <a:p>
            <a:pPr algn="l">
              <a:lnSpc>
                <a:spcPct val="150000"/>
              </a:lnSpc>
            </a:pPr>
            <a:r>
              <a:rPr sz="2000" dirty="0">
                <a:solidFill>
                  <a:schemeClr val="bg2">
                    <a:lumMod val="50000"/>
                  </a:schemeClr>
                </a:solidFill>
                <a:latin typeface="微软雅黑" panose="020B0503020204020204" pitchFamily="34" charset="-122"/>
                <a:ea typeface="微软雅黑" panose="020B0503020204020204" pitchFamily="34" charset="-122"/>
              </a:rPr>
              <a:t>相比多层感知机网络，卷积神经网络的特点是局部连接、参数共享。在多层感知机模型中，当前层的所有节点与上一层的每一个节点都有连接，这样就会产生大量的参数。而在卷积神经网络中，当前层的每个神经元节点仅与上一层的局部神经元节点有连接。当前层中，每个通道的所有神经元共享一个卷积核参数，提取同一种特征，通过共享参数的形式大大降低了模型的复杂度，防止了参数的冗余。</a:t>
            </a: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par>
                                <p:cTn id="8" presetID="22" presetClass="entr" presetSubtype="8"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2"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857954" y="300264"/>
            <a:ext cx="3066415" cy="523220"/>
            <a:chOff x="857954" y="300264"/>
            <a:chExt cx="3066415"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857954" y="300264"/>
              <a:ext cx="3066415" cy="52197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五、卷积神经网络</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 name="组合 3"/>
          <p:cNvGrpSpPr/>
          <p:nvPr/>
        </p:nvGrpSpPr>
        <p:grpSpPr>
          <a:xfrm>
            <a:off x="339090" y="728345"/>
            <a:ext cx="11513820" cy="2209800"/>
            <a:chOff x="1854821" y="1312262"/>
            <a:chExt cx="2727704" cy="2210133"/>
          </a:xfrm>
        </p:grpSpPr>
        <p:sp>
          <p:nvSpPr>
            <p:cNvPr id="49" name="矩形 48"/>
            <p:cNvSpPr/>
            <p:nvPr/>
          </p:nvSpPr>
          <p:spPr>
            <a:xfrm>
              <a:off x="1854821" y="1585353"/>
              <a:ext cx="2727704" cy="1937042"/>
            </a:xfrm>
            <a:prstGeom prst="rect">
              <a:avLst/>
            </a:prstGeom>
          </p:spPr>
          <p:txBody>
            <a:bodyPr wrap="square" lIns="91436" tIns="45718" rIns="91436" bIns="45718">
              <a:spAutoFit/>
            </a:bodyPr>
            <a:lstStyle/>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卷积神经网络通常由一个输入层（Input Layer）和一个输出层（Output Layer）以及多个隐藏层组成。隐藏层包括卷积层（Convolutional Layer）、激活层（Activation Layer）、池化层（Pooling Layer）以及全连接层（Fully-connected Layer）等。如下图所示为一个LeNet神经网络的结构。目前许多研究者针对于不同任务对层结构或网络结构进行设置，从而获得更优的效果。</a:t>
              </a:r>
            </a:p>
          </p:txBody>
        </p:sp>
        <p:sp>
          <p:nvSpPr>
            <p:cNvPr id="50" name="文本框 49"/>
            <p:cNvSpPr txBox="1"/>
            <p:nvPr/>
          </p:nvSpPr>
          <p:spPr>
            <a:xfrm>
              <a:off x="3011222" y="1312262"/>
              <a:ext cx="664325" cy="459174"/>
            </a:xfrm>
            <a:prstGeom prst="rect">
              <a:avLst/>
            </a:prstGeom>
            <a:noFill/>
          </p:spPr>
          <p:txBody>
            <a:bodyPr wrap="square" lIns="91436" tIns="45718" rIns="91436" bIns="45718" rtlCol="0">
              <a:spAutoFit/>
            </a:bodyPr>
            <a:lstStyle/>
            <a:p>
              <a:r>
                <a:rPr lang="zh-CN" altLang="en-US" sz="2400" b="1" dirty="0" smtClean="0">
                  <a:solidFill>
                    <a:schemeClr val="bg1">
                      <a:lumMod val="50000"/>
                    </a:schemeClr>
                  </a:solidFill>
                  <a:latin typeface="微软雅黑" panose="020B0503020204020204" pitchFamily="34" charset="-122"/>
                  <a:ea typeface="微软雅黑" panose="020B0503020204020204" pitchFamily="34" charset="-122"/>
                </a:rPr>
                <a:t>网络架构</a:t>
              </a:r>
            </a:p>
          </p:txBody>
        </p:sp>
      </p:grpSp>
      <p:pic>
        <p:nvPicPr>
          <p:cNvPr id="150" name="图片 150"/>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642620" y="3018790"/>
            <a:ext cx="10906125" cy="3432810"/>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par>
                                <p:cTn id="8" presetID="22" presetClass="entr" presetSubtype="8"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2"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3719194" y="3324988"/>
            <a:ext cx="4753610" cy="1013460"/>
          </a:xfrm>
          <a:prstGeom prst="rect">
            <a:avLst/>
          </a:prstGeom>
          <a:noFill/>
        </p:spPr>
        <p:txBody>
          <a:bodyPr wrap="none" lIns="91436" tIns="45718" rIns="91436" bIns="45718" rtlCol="0">
            <a:spAutoFit/>
          </a:bodyPr>
          <a:lstStyle>
            <a:defPPr>
              <a:defRPr lang="zh-CN"/>
            </a:defPPr>
            <a:lvl1pPr>
              <a:defRPr sz="6000" b="1">
                <a:solidFill>
                  <a:srgbClr val="005CA7"/>
                </a:solidFill>
                <a:latin typeface="微软雅黑" panose="020B0503020204020204" pitchFamily="34" charset="-122"/>
                <a:ea typeface="微软雅黑" panose="020B0503020204020204" pitchFamily="34" charset="-122"/>
              </a:defRPr>
            </a:lvl1pPr>
          </a:lstStyle>
          <a:p>
            <a:pPr algn="ctr"/>
            <a:r>
              <a:rPr lang="zh-CN" altLang="en-US" dirty="0" smtClean="0"/>
              <a:t>循环神经网络</a:t>
            </a:r>
          </a:p>
        </p:txBody>
      </p:sp>
      <p:grpSp>
        <p:nvGrpSpPr>
          <p:cNvPr id="33" name="组合 32"/>
          <p:cNvGrpSpPr/>
          <p:nvPr/>
        </p:nvGrpSpPr>
        <p:grpSpPr>
          <a:xfrm flipH="1">
            <a:off x="-419102" y="3718121"/>
            <a:ext cx="4356100" cy="393049"/>
            <a:chOff x="743958" y="3475975"/>
            <a:chExt cx="753417" cy="0"/>
          </a:xfrm>
        </p:grpSpPr>
        <p:cxnSp>
          <p:nvCxnSpPr>
            <p:cNvPr id="37" name="直接连接符 36"/>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rot="10800000" flipH="1">
            <a:off x="8254999" y="3331210"/>
            <a:ext cx="4356100" cy="393049"/>
            <a:chOff x="743958" y="3475975"/>
            <a:chExt cx="753417" cy="0"/>
          </a:xfrm>
        </p:grpSpPr>
        <p:cxnSp>
          <p:nvCxnSpPr>
            <p:cNvPr id="35" name="直接连接符 34"/>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42" name="Group 4"/>
          <p:cNvGrpSpPr>
            <a:grpSpLocks noChangeAspect="1"/>
          </p:cNvGrpSpPr>
          <p:nvPr/>
        </p:nvGrpSpPr>
        <p:grpSpPr bwMode="auto">
          <a:xfrm>
            <a:off x="5460842" y="1664150"/>
            <a:ext cx="1403349" cy="1323975"/>
            <a:chOff x="3585" y="941"/>
            <a:chExt cx="884" cy="834"/>
          </a:xfrm>
        </p:grpSpPr>
        <p:sp>
          <p:nvSpPr>
            <p:cNvPr id="43" name="AutoShape 3"/>
            <p:cNvSpPr>
              <a:spLocks noChangeAspect="1" noChangeArrowheads="1" noTextEdit="1"/>
            </p:cNvSpPr>
            <p:nvPr/>
          </p:nvSpPr>
          <p:spPr bwMode="auto">
            <a:xfrm>
              <a:off x="3585" y="941"/>
              <a:ext cx="877"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4" name="Freeform 5"/>
            <p:cNvSpPr>
              <a:spLocks noEditPoints="1"/>
            </p:cNvSpPr>
            <p:nvPr/>
          </p:nvSpPr>
          <p:spPr bwMode="auto">
            <a:xfrm>
              <a:off x="3585" y="941"/>
              <a:ext cx="884" cy="834"/>
            </a:xfrm>
            <a:prstGeom prst="curvedLeftArrow">
              <a:avLst/>
            </a:pr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Oval 6"/>
            <p:cNvSpPr>
              <a:spLocks noChangeArrowheads="1"/>
            </p:cNvSpPr>
            <p:nvPr/>
          </p:nvSpPr>
          <p:spPr bwMode="auto">
            <a:xfrm rot="10800000">
              <a:off x="3684" y="1015"/>
              <a:ext cx="463" cy="584"/>
            </a:xfrm>
            <a:prstGeom prst="curvedLeftArrow">
              <a:avLst>
                <a:gd name="adj1" fmla="val 25000"/>
                <a:gd name="adj2" fmla="val 50000"/>
                <a:gd name="adj3" fmla="val 26473"/>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7" name="AutoShape 8"/>
          <p:cNvSpPr>
            <a:spLocks noChangeAspect="1" noChangeArrowheads="1" noTextEdit="1"/>
          </p:cNvSpPr>
          <p:nvPr/>
        </p:nvSpPr>
        <p:spPr bwMode="auto">
          <a:xfrm>
            <a:off x="3245653" y="936281"/>
            <a:ext cx="16510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strVal val="(6*min(max(#ppt_w*#ppt_h,.3),1)-7.4)/-.7*#ppt_w"/>
                                          </p:val>
                                        </p:tav>
                                        <p:tav tm="100000">
                                          <p:val>
                                            <p:strVal val="#ppt_w"/>
                                          </p:val>
                                        </p:tav>
                                      </p:tavLst>
                                    </p:anim>
                                    <p:anim calcmode="lin" valueType="num">
                                      <p:cBhvr>
                                        <p:cTn id="8" dur="500" fill="hold"/>
                                        <p:tgtEl>
                                          <p:spTgt spid="42"/>
                                        </p:tgtEl>
                                        <p:attrNameLst>
                                          <p:attrName>ppt_h</p:attrName>
                                        </p:attrNameLst>
                                      </p:cBhvr>
                                      <p:tavLst>
                                        <p:tav tm="0">
                                          <p:val>
                                            <p:strVal val="(6*min(max(#ppt_w*#ppt_h,.3),1)-7.4)/-.7*#ppt_h"/>
                                          </p:val>
                                        </p:tav>
                                        <p:tav tm="100000">
                                          <p:val>
                                            <p:strVal val="#ppt_h"/>
                                          </p:val>
                                        </p:tav>
                                      </p:tavLst>
                                    </p:anim>
                                    <p:anim calcmode="lin" valueType="num">
                                      <p:cBhvr>
                                        <p:cTn id="9" dur="500" fill="hold"/>
                                        <p:tgtEl>
                                          <p:spTgt spid="42"/>
                                        </p:tgtEl>
                                        <p:attrNameLst>
                                          <p:attrName>ppt_x</p:attrName>
                                        </p:attrNameLst>
                                      </p:cBhvr>
                                      <p:tavLst>
                                        <p:tav tm="0">
                                          <p:val>
                                            <p:fltVal val="0.5"/>
                                          </p:val>
                                        </p:tav>
                                        <p:tav tm="100000">
                                          <p:val>
                                            <p:strVal val="#ppt_x"/>
                                          </p:val>
                                        </p:tav>
                                      </p:tavLst>
                                    </p:anim>
                                    <p:anim calcmode="lin" valueType="num">
                                      <p:cBhvr>
                                        <p:cTn id="10" dur="500" fill="hold"/>
                                        <p:tgtEl>
                                          <p:spTgt spid="42"/>
                                        </p:tgtEl>
                                        <p:attrNameLst>
                                          <p:attrName>ppt_y</p:attrName>
                                        </p:attrNameLst>
                                      </p:cBhvr>
                                      <p:tavLst>
                                        <p:tav tm="0">
                                          <p:val>
                                            <p:strVal val="1+(6*min(max(#ppt_w*#ppt_h,.3),1)-7.4)/-.7*#ppt_h/2"/>
                                          </p:val>
                                        </p:tav>
                                        <p:tav tm="100000">
                                          <p:val>
                                            <p:strVal val="#ppt_y"/>
                                          </p:val>
                                        </p:tav>
                                      </p:tavLst>
                                    </p:anim>
                                  </p:childTnLst>
                                </p:cTn>
                              </p:par>
                              <p:par>
                                <p:cTn id="11" presetID="12" presetClass="entr" presetSubtype="4" fill="hold" grpId="0" nodeType="withEffect">
                                  <p:stCondLst>
                                    <p:cond delay="30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p:tgtEl>
                                          <p:spTgt spid="31"/>
                                        </p:tgtEl>
                                        <p:attrNameLst>
                                          <p:attrName>ppt_y</p:attrName>
                                        </p:attrNameLst>
                                      </p:cBhvr>
                                      <p:tavLst>
                                        <p:tav tm="0">
                                          <p:val>
                                            <p:strVal val="#ppt_y+#ppt_h*1.125000"/>
                                          </p:val>
                                        </p:tav>
                                        <p:tav tm="100000">
                                          <p:val>
                                            <p:strVal val="#ppt_y"/>
                                          </p:val>
                                        </p:tav>
                                      </p:tavLst>
                                    </p:anim>
                                    <p:animEffect transition="in" filter="wipe(up)">
                                      <p:cBhvr>
                                        <p:cTn id="14" dur="500"/>
                                        <p:tgtEl>
                                          <p:spTgt spid="31"/>
                                        </p:tgtEl>
                                      </p:cBhvr>
                                    </p:animEffect>
                                  </p:childTnLst>
                                </p:cTn>
                              </p:par>
                              <p:par>
                                <p:cTn id="15" presetID="22" presetClass="entr" presetSubtype="8" fill="hold" nodeType="withEffect">
                                  <p:stCondLst>
                                    <p:cond delay="60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par>
                                <p:cTn id="18" presetID="22" presetClass="entr" presetSubtype="2" fill="hold" nodeType="withEffect">
                                  <p:stCondLst>
                                    <p:cond delay="600"/>
                                  </p:stCondLst>
                                  <p:childTnLst>
                                    <p:set>
                                      <p:cBhvr>
                                        <p:cTn id="19" dur="1" fill="hold">
                                          <p:stCondLst>
                                            <p:cond delay="0"/>
                                          </p:stCondLst>
                                        </p:cTn>
                                        <p:tgtEl>
                                          <p:spTgt spid="34"/>
                                        </p:tgtEl>
                                        <p:attrNameLst>
                                          <p:attrName>style.visibility</p:attrName>
                                        </p:attrNameLst>
                                      </p:cBhvr>
                                      <p:to>
                                        <p:strVal val="visible"/>
                                      </p:to>
                                    </p:set>
                                    <p:animEffect transition="in" filter="wipe(right)">
                                      <p:cBhvr>
                                        <p:cTn id="2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857954" y="300264"/>
            <a:ext cx="3066415" cy="523220"/>
            <a:chOff x="857954" y="300264"/>
            <a:chExt cx="3066415"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857954" y="300264"/>
              <a:ext cx="3066415" cy="52197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六、循环神经网络</a:t>
              </a:r>
            </a:p>
          </p:txBody>
        </p:sp>
      </p:grpSp>
      <p:sp>
        <p:nvSpPr>
          <p:cNvPr id="49" name="矩形 48"/>
          <p:cNvSpPr/>
          <p:nvPr/>
        </p:nvSpPr>
        <p:spPr>
          <a:xfrm>
            <a:off x="1097280" y="1021715"/>
            <a:ext cx="9686925" cy="3321685"/>
          </a:xfrm>
          <a:prstGeom prst="rect">
            <a:avLst/>
          </a:prstGeom>
        </p:spPr>
        <p:txBody>
          <a:bodyPr wrap="square" lIns="91436" tIns="45718" rIns="91436" bIns="45718">
            <a:spAutoFit/>
          </a:bodyPr>
          <a:lstStyle/>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卷积神经网络主要用于处理图像数据，循环神经网络还可以对序列数据进行建模，如处理句子的单词序列数据、语音数据的帧序列、视频的图像序列、基因的脱氧核糖核苷酸序列、蛋白质的氨基酸序列等。</a:t>
            </a: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循环神经网络（Recurrent Neural Network, RNN）中每个</a:t>
            </a:r>
            <a:r>
              <a:rPr lang="en-US" altLang="zh-CN" sz="2000" dirty="0">
                <a:solidFill>
                  <a:schemeClr val="tx1"/>
                </a:solidFill>
                <a:latin typeface="Times New Roman" panose="02020603050405020304" charset="0"/>
                <a:ea typeface="微软雅黑" panose="020B0503020204020204" pitchFamily="34" charset="-122"/>
                <a:cs typeface="Times New Roman" panose="02020603050405020304" charset="0"/>
              </a:rPr>
              <a:t>t </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时刻的输入是原始的输入数据     及时刻</a:t>
            </a:r>
            <a:r>
              <a:rPr lang="en-US" altLang="zh-CN" sz="2000" dirty="0">
                <a:solidFill>
                  <a:schemeClr val="tx1"/>
                </a:solidFill>
                <a:latin typeface="Times New Roman" panose="02020603050405020304" charset="0"/>
                <a:ea typeface="微软雅黑" panose="020B0503020204020204" pitchFamily="34" charset="-122"/>
                <a:cs typeface="Times New Roman" panose="02020603050405020304" charset="0"/>
              </a:rPr>
              <a:t>t-1</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提取的隐藏特征          。下图展示了一个由多层感知机表示的简单循环神经网络及其时许展开。                分别表示输入，输出及隐藏层的转化参数矩阵。     为每个时刻的状态。初始时，状态记为     ，是一个全0的向量。</a:t>
            </a:r>
          </a:p>
        </p:txBody>
      </p:sp>
      <p:graphicFrame>
        <p:nvGraphicFramePr>
          <p:cNvPr id="2" name="对象 -2147482486"/>
          <p:cNvGraphicFramePr>
            <a:graphicFrameLocks noChangeAspect="1"/>
          </p:cNvGraphicFramePr>
          <p:nvPr/>
        </p:nvGraphicFramePr>
        <p:xfrm>
          <a:off x="1997710" y="2889885"/>
          <a:ext cx="314325" cy="586740"/>
        </p:xfrm>
        <a:graphic>
          <a:graphicData uri="http://schemas.openxmlformats.org/presentationml/2006/ole">
            <mc:AlternateContent xmlns:mc="http://schemas.openxmlformats.org/markup-compatibility/2006">
              <mc:Choice xmlns:v="urn:schemas-microsoft-com:vml" Requires="v">
                <p:oleObj spid="_x0000_s9227" r:id="rId3" imgW="152400" imgH="228600" progId="Equation.DSMT4">
                  <p:embed/>
                </p:oleObj>
              </mc:Choice>
              <mc:Fallback>
                <p:oleObj r:id="rId3" imgW="152400" imgH="228600" progId="Equation.DSMT4">
                  <p:embed/>
                  <p:pic>
                    <p:nvPicPr>
                      <p:cNvPr id="0" name="图片 3075"/>
                      <p:cNvPicPr/>
                      <p:nvPr/>
                    </p:nvPicPr>
                    <p:blipFill>
                      <a:blip r:embed="rId4"/>
                      <a:stretch>
                        <a:fillRect/>
                      </a:stretch>
                    </p:blipFill>
                    <p:spPr>
                      <a:xfrm>
                        <a:off x="1997710" y="2889885"/>
                        <a:ext cx="314325" cy="586740"/>
                      </a:xfrm>
                      <a:prstGeom prst="rect">
                        <a:avLst/>
                      </a:prstGeom>
                      <a:noFill/>
                      <a:ln w="38100">
                        <a:noFill/>
                        <a:miter/>
                      </a:ln>
                    </p:spPr>
                  </p:pic>
                </p:oleObj>
              </mc:Fallback>
            </mc:AlternateContent>
          </a:graphicData>
        </a:graphic>
      </p:graphicFrame>
      <p:graphicFrame>
        <p:nvGraphicFramePr>
          <p:cNvPr id="3" name="对象 -2147482484"/>
          <p:cNvGraphicFramePr>
            <a:graphicFrameLocks noChangeAspect="1"/>
          </p:cNvGraphicFramePr>
          <p:nvPr/>
        </p:nvGraphicFramePr>
        <p:xfrm>
          <a:off x="5242560" y="2889885"/>
          <a:ext cx="631825" cy="631825"/>
        </p:xfrm>
        <a:graphic>
          <a:graphicData uri="http://schemas.openxmlformats.org/presentationml/2006/ole">
            <mc:AlternateContent xmlns:mc="http://schemas.openxmlformats.org/markup-compatibility/2006">
              <mc:Choice xmlns:v="urn:schemas-microsoft-com:vml" Requires="v">
                <p:oleObj spid="_x0000_s9228" r:id="rId5" imgW="228600" imgH="228600" progId="Equation.DSMT4">
                  <p:embed/>
                </p:oleObj>
              </mc:Choice>
              <mc:Fallback>
                <p:oleObj r:id="rId5" imgW="228600" imgH="228600" progId="Equation.DSMT4">
                  <p:embed/>
                  <p:pic>
                    <p:nvPicPr>
                      <p:cNvPr id="0" name="图片 1"/>
                      <p:cNvPicPr/>
                      <p:nvPr/>
                    </p:nvPicPr>
                    <p:blipFill>
                      <a:blip r:embed="rId6"/>
                      <a:stretch>
                        <a:fillRect/>
                      </a:stretch>
                    </p:blipFill>
                    <p:spPr>
                      <a:xfrm>
                        <a:off x="5242560" y="2889885"/>
                        <a:ext cx="631825" cy="631825"/>
                      </a:xfrm>
                      <a:prstGeom prst="rect">
                        <a:avLst/>
                      </a:prstGeom>
                      <a:noFill/>
                      <a:ln w="38100">
                        <a:noFill/>
                        <a:miter/>
                      </a:ln>
                    </p:spPr>
                  </p:pic>
                </p:oleObj>
              </mc:Fallback>
            </mc:AlternateContent>
          </a:graphicData>
        </a:graphic>
      </p:graphicFrame>
      <p:graphicFrame>
        <p:nvGraphicFramePr>
          <p:cNvPr id="4" name="对象 -2147482483"/>
          <p:cNvGraphicFramePr>
            <a:graphicFrameLocks noChangeAspect="1"/>
          </p:cNvGraphicFramePr>
          <p:nvPr/>
        </p:nvGraphicFramePr>
        <p:xfrm>
          <a:off x="4703445" y="3415665"/>
          <a:ext cx="1170940" cy="437515"/>
        </p:xfrm>
        <a:graphic>
          <a:graphicData uri="http://schemas.openxmlformats.org/presentationml/2006/ole">
            <mc:AlternateContent xmlns:mc="http://schemas.openxmlformats.org/markup-compatibility/2006">
              <mc:Choice xmlns:v="urn:schemas-microsoft-com:vml" Requires="v">
                <p:oleObj spid="_x0000_s9229" r:id="rId7" imgW="698500" imgH="254000" progId="Equation.DSMT4">
                  <p:embed/>
                </p:oleObj>
              </mc:Choice>
              <mc:Fallback>
                <p:oleObj r:id="rId7" imgW="698500" imgH="254000" progId="Equation.DSMT4">
                  <p:embed/>
                  <p:pic>
                    <p:nvPicPr>
                      <p:cNvPr id="0" name="图片 2"/>
                      <p:cNvPicPr/>
                      <p:nvPr/>
                    </p:nvPicPr>
                    <p:blipFill>
                      <a:blip r:embed="rId8"/>
                      <a:stretch>
                        <a:fillRect/>
                      </a:stretch>
                    </p:blipFill>
                    <p:spPr>
                      <a:xfrm>
                        <a:off x="4703445" y="3415665"/>
                        <a:ext cx="1170940" cy="437515"/>
                      </a:xfrm>
                      <a:prstGeom prst="rect">
                        <a:avLst/>
                      </a:prstGeom>
                      <a:noFill/>
                      <a:ln w="38100">
                        <a:noFill/>
                        <a:miter/>
                      </a:ln>
                    </p:spPr>
                  </p:pic>
                </p:oleObj>
              </mc:Fallback>
            </mc:AlternateContent>
          </a:graphicData>
        </a:graphic>
      </p:graphicFrame>
      <p:graphicFrame>
        <p:nvGraphicFramePr>
          <p:cNvPr id="5" name="对象 -2147482482"/>
          <p:cNvGraphicFramePr>
            <a:graphicFrameLocks noChangeAspect="1"/>
          </p:cNvGraphicFramePr>
          <p:nvPr/>
        </p:nvGraphicFramePr>
        <p:xfrm>
          <a:off x="1946910" y="3731260"/>
          <a:ext cx="365125" cy="681355"/>
        </p:xfrm>
        <a:graphic>
          <a:graphicData uri="http://schemas.openxmlformats.org/presentationml/2006/ole">
            <mc:AlternateContent xmlns:mc="http://schemas.openxmlformats.org/markup-compatibility/2006">
              <mc:Choice xmlns:v="urn:schemas-microsoft-com:vml" Requires="v">
                <p:oleObj spid="_x0000_s9230" r:id="rId9" imgW="139700" imgH="228600" progId="Equation.DSMT4">
                  <p:embed/>
                </p:oleObj>
              </mc:Choice>
              <mc:Fallback>
                <p:oleObj r:id="rId9" imgW="139700" imgH="228600" progId="Equation.DSMT4">
                  <p:embed/>
                  <p:pic>
                    <p:nvPicPr>
                      <p:cNvPr id="0" name="图片 4"/>
                      <p:cNvPicPr/>
                      <p:nvPr/>
                    </p:nvPicPr>
                    <p:blipFill>
                      <a:blip r:embed="rId10"/>
                      <a:stretch>
                        <a:fillRect/>
                      </a:stretch>
                    </p:blipFill>
                    <p:spPr>
                      <a:xfrm>
                        <a:off x="1946910" y="3731260"/>
                        <a:ext cx="365125" cy="681355"/>
                      </a:xfrm>
                      <a:prstGeom prst="rect">
                        <a:avLst/>
                      </a:prstGeom>
                      <a:noFill/>
                      <a:ln w="38100">
                        <a:noFill/>
                        <a:miter/>
                      </a:ln>
                    </p:spPr>
                  </p:pic>
                </p:oleObj>
              </mc:Fallback>
            </mc:AlternateContent>
          </a:graphicData>
        </a:graphic>
      </p:graphicFrame>
      <p:graphicFrame>
        <p:nvGraphicFramePr>
          <p:cNvPr id="6" name="对象 -2147482481"/>
          <p:cNvGraphicFramePr>
            <a:graphicFrameLocks noChangeAspect="1"/>
          </p:cNvGraphicFramePr>
          <p:nvPr/>
        </p:nvGraphicFramePr>
        <p:xfrm>
          <a:off x="6644005" y="3721100"/>
          <a:ext cx="375920" cy="701675"/>
        </p:xfrm>
        <a:graphic>
          <a:graphicData uri="http://schemas.openxmlformats.org/presentationml/2006/ole">
            <mc:AlternateContent xmlns:mc="http://schemas.openxmlformats.org/markup-compatibility/2006">
              <mc:Choice xmlns:v="urn:schemas-microsoft-com:vml" Requires="v">
                <p:oleObj spid="_x0000_s9231" r:id="rId11" imgW="152400" imgH="228600" progId="Equation.DSMT4">
                  <p:embed/>
                </p:oleObj>
              </mc:Choice>
              <mc:Fallback>
                <p:oleObj r:id="rId11" imgW="152400" imgH="228600" progId="Equation.DSMT4">
                  <p:embed/>
                  <p:pic>
                    <p:nvPicPr>
                      <p:cNvPr id="0" name="图片 5"/>
                      <p:cNvPicPr/>
                      <p:nvPr/>
                    </p:nvPicPr>
                    <p:blipFill>
                      <a:blip r:embed="rId12"/>
                      <a:stretch>
                        <a:fillRect/>
                      </a:stretch>
                    </p:blipFill>
                    <p:spPr>
                      <a:xfrm>
                        <a:off x="6644005" y="3721100"/>
                        <a:ext cx="375920" cy="701675"/>
                      </a:xfrm>
                      <a:prstGeom prst="rect">
                        <a:avLst/>
                      </a:prstGeom>
                      <a:noFill/>
                      <a:ln w="38100">
                        <a:noFill/>
                        <a:miter/>
                      </a:ln>
                    </p:spPr>
                  </p:pic>
                </p:oleObj>
              </mc:Fallback>
            </mc:AlternateContent>
          </a:graphicData>
        </a:graphic>
      </p:graphicFrame>
      <p:pic>
        <p:nvPicPr>
          <p:cNvPr id="48" name="图片 48"/>
          <p:cNvPicPr>
            <a:picLocks noChangeAspect="1"/>
          </p:cNvPicPr>
          <p:nvPr/>
        </p:nvPicPr>
        <p:blipFill>
          <a:blip r:embed="rId13">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2922270" y="4343400"/>
            <a:ext cx="6027420" cy="2183130"/>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par>
                                <p:cTn id="8" presetID="22" presetClass="entr" presetSubtype="8"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2"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857954" y="300264"/>
            <a:ext cx="3066415" cy="523220"/>
            <a:chOff x="857954" y="300264"/>
            <a:chExt cx="3066415"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857954" y="300264"/>
              <a:ext cx="3066415" cy="52197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六、循环神经网络</a:t>
              </a:r>
            </a:p>
          </p:txBody>
        </p:sp>
      </p:grpSp>
      <p:sp>
        <p:nvSpPr>
          <p:cNvPr id="49" name="矩形 48"/>
          <p:cNvSpPr/>
          <p:nvPr/>
        </p:nvSpPr>
        <p:spPr>
          <a:xfrm>
            <a:off x="1097280" y="1021715"/>
            <a:ext cx="9686925" cy="1013460"/>
          </a:xfrm>
          <a:prstGeom prst="rect">
            <a:avLst/>
          </a:prstGeom>
        </p:spPr>
        <p:txBody>
          <a:bodyPr wrap="square" lIns="91436" tIns="45718" rIns="91436" bIns="45718">
            <a:spAutoFit/>
          </a:bodyPr>
          <a:lstStyle/>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循环神经网络中的代表网络结构是长短期记忆网络（Long Short-Term Memory, LSTM）。一个LSTM的单元结构如图所示。LSTM的数据流计算如式所示</a:t>
            </a:r>
          </a:p>
        </p:txBody>
      </p:sp>
      <p:graphicFrame>
        <p:nvGraphicFramePr>
          <p:cNvPr id="2" name="对象 -2147482382"/>
          <p:cNvGraphicFramePr>
            <a:graphicFrameLocks noChangeAspect="1"/>
          </p:cNvGraphicFramePr>
          <p:nvPr/>
        </p:nvGraphicFramePr>
        <p:xfrm>
          <a:off x="3923665" y="2752725"/>
          <a:ext cx="3688080" cy="3062605"/>
        </p:xfrm>
        <a:graphic>
          <a:graphicData uri="http://schemas.openxmlformats.org/presentationml/2006/ole">
            <mc:AlternateContent xmlns:mc="http://schemas.openxmlformats.org/markup-compatibility/2006">
              <mc:Choice xmlns:v="urn:schemas-microsoft-com:vml" Requires="v">
                <p:oleObj spid="_x0000_s10243" r:id="rId3" imgW="1625600" imgH="1346200" progId="Equation.DSMT4">
                  <p:embed/>
                </p:oleObj>
              </mc:Choice>
              <mc:Fallback>
                <p:oleObj r:id="rId3" imgW="1625600" imgH="1346200" progId="Equation.DSMT4">
                  <p:embed/>
                  <p:pic>
                    <p:nvPicPr>
                      <p:cNvPr id="0" name="图片 10"/>
                      <p:cNvPicPr/>
                      <p:nvPr/>
                    </p:nvPicPr>
                    <p:blipFill>
                      <a:blip r:embed="rId4"/>
                      <a:stretch>
                        <a:fillRect/>
                      </a:stretch>
                    </p:blipFill>
                    <p:spPr>
                      <a:xfrm>
                        <a:off x="3923665" y="2752725"/>
                        <a:ext cx="3688080" cy="3062605"/>
                      </a:xfrm>
                      <a:prstGeom prst="rect">
                        <a:avLst/>
                      </a:prstGeom>
                      <a:noFill/>
                      <a:ln w="38100">
                        <a:noFill/>
                        <a:miter/>
                      </a:ln>
                    </p:spPr>
                  </p:pic>
                </p:oleObj>
              </mc:Fallback>
            </mc:AlternateContent>
          </a:graphicData>
        </a:graphic>
      </p:graphicFrame>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par>
                                <p:cTn id="8" presetID="22" presetClass="entr" presetSubtype="8"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2"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4100196" y="3335463"/>
            <a:ext cx="3991610" cy="1013460"/>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6000" b="1" dirty="0">
                <a:solidFill>
                  <a:srgbClr val="005CA7"/>
                </a:solidFill>
              </a:rPr>
              <a:t>神经元模型</a:t>
            </a:r>
          </a:p>
        </p:txBody>
      </p:sp>
      <p:grpSp>
        <p:nvGrpSpPr>
          <p:cNvPr id="23" name="组合 22"/>
          <p:cNvGrpSpPr/>
          <p:nvPr/>
        </p:nvGrpSpPr>
        <p:grpSpPr>
          <a:xfrm>
            <a:off x="7924800" y="3727786"/>
            <a:ext cx="4356099" cy="348914"/>
            <a:chOff x="743958" y="3475975"/>
            <a:chExt cx="753417" cy="0"/>
          </a:xfrm>
        </p:grpSpPr>
        <p:cxnSp>
          <p:nvCxnSpPr>
            <p:cNvPr id="21" name="直接连接符 20"/>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flipH="1">
            <a:off x="-114300" y="3721751"/>
            <a:ext cx="4381500" cy="329549"/>
            <a:chOff x="743958" y="3475975"/>
            <a:chExt cx="753417" cy="0"/>
          </a:xfrm>
        </p:grpSpPr>
        <p:cxnSp>
          <p:nvCxnSpPr>
            <p:cNvPr id="13" name="直接连接符 12"/>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5409724" y="1691483"/>
            <a:ext cx="1372552" cy="1243875"/>
            <a:chOff x="5500688" y="1608138"/>
            <a:chExt cx="508000" cy="460375"/>
          </a:xfrm>
        </p:grpSpPr>
        <p:sp>
          <p:nvSpPr>
            <p:cNvPr id="6" name="Freeform 5"/>
            <p:cNvSpPr>
              <a:spLocks noEditPoints="1"/>
            </p:cNvSpPr>
            <p:nvPr/>
          </p:nvSpPr>
          <p:spPr bwMode="auto">
            <a:xfrm>
              <a:off x="5500688" y="1608138"/>
              <a:ext cx="508000" cy="460375"/>
            </a:xfrm>
            <a:custGeom>
              <a:avLst/>
              <a:gdLst>
                <a:gd name="T0" fmla="*/ 115 w 133"/>
                <a:gd name="T1" fmla="*/ 36 h 120"/>
                <a:gd name="T2" fmla="*/ 67 w 133"/>
                <a:gd name="T3" fmla="*/ 1 h 120"/>
                <a:gd name="T4" fmla="*/ 47 w 133"/>
                <a:gd name="T5" fmla="*/ 2 h 120"/>
                <a:gd name="T6" fmla="*/ 4 w 133"/>
                <a:gd name="T7" fmla="*/ 39 h 120"/>
                <a:gd name="T8" fmla="*/ 24 w 133"/>
                <a:gd name="T9" fmla="*/ 108 h 120"/>
                <a:gd name="T10" fmla="*/ 60 w 133"/>
                <a:gd name="T11" fmla="*/ 120 h 120"/>
                <a:gd name="T12" fmla="*/ 93 w 133"/>
                <a:gd name="T13" fmla="*/ 110 h 120"/>
                <a:gd name="T14" fmla="*/ 42 w 133"/>
                <a:gd name="T15" fmla="*/ 9 h 120"/>
                <a:gd name="T16" fmla="*/ 38 w 133"/>
                <a:gd name="T17" fmla="*/ 14 h 120"/>
                <a:gd name="T18" fmla="*/ 33 w 133"/>
                <a:gd name="T19" fmla="*/ 16 h 120"/>
                <a:gd name="T20" fmla="*/ 33 w 133"/>
                <a:gd name="T21" fmla="*/ 24 h 120"/>
                <a:gd name="T22" fmla="*/ 9 w 133"/>
                <a:gd name="T23" fmla="*/ 36 h 120"/>
                <a:gd name="T24" fmla="*/ 25 w 133"/>
                <a:gd name="T25" fmla="*/ 48 h 120"/>
                <a:gd name="T26" fmla="*/ 4 w 133"/>
                <a:gd name="T27" fmla="*/ 63 h 120"/>
                <a:gd name="T28" fmla="*/ 25 w 133"/>
                <a:gd name="T29" fmla="*/ 76 h 120"/>
                <a:gd name="T30" fmla="*/ 28 w 133"/>
                <a:gd name="T31" fmla="*/ 106 h 120"/>
                <a:gd name="T32" fmla="*/ 32 w 133"/>
                <a:gd name="T33" fmla="*/ 96 h 120"/>
                <a:gd name="T34" fmla="*/ 35 w 133"/>
                <a:gd name="T35" fmla="*/ 104 h 120"/>
                <a:gd name="T36" fmla="*/ 38 w 133"/>
                <a:gd name="T37" fmla="*/ 107 h 120"/>
                <a:gd name="T38" fmla="*/ 42 w 133"/>
                <a:gd name="T39" fmla="*/ 112 h 120"/>
                <a:gd name="T40" fmla="*/ 48 w 133"/>
                <a:gd name="T41" fmla="*/ 114 h 120"/>
                <a:gd name="T42" fmla="*/ 42 w 133"/>
                <a:gd name="T43" fmla="*/ 107 h 120"/>
                <a:gd name="T44" fmla="*/ 51 w 133"/>
                <a:gd name="T45" fmla="*/ 100 h 120"/>
                <a:gd name="T46" fmla="*/ 38 w 133"/>
                <a:gd name="T47" fmla="*/ 101 h 120"/>
                <a:gd name="T48" fmla="*/ 32 w 133"/>
                <a:gd name="T49" fmla="*/ 87 h 120"/>
                <a:gd name="T50" fmla="*/ 29 w 133"/>
                <a:gd name="T51" fmla="*/ 76 h 120"/>
                <a:gd name="T52" fmla="*/ 58 w 133"/>
                <a:gd name="T53" fmla="*/ 63 h 120"/>
                <a:gd name="T54" fmla="*/ 28 w 133"/>
                <a:gd name="T55" fmla="*/ 49 h 120"/>
                <a:gd name="T56" fmla="*/ 58 w 133"/>
                <a:gd name="T57" fmla="*/ 36 h 120"/>
                <a:gd name="T58" fmla="*/ 36 w 133"/>
                <a:gd name="T59" fmla="*/ 25 h 120"/>
                <a:gd name="T60" fmla="*/ 47 w 133"/>
                <a:gd name="T61" fmla="*/ 21 h 120"/>
                <a:gd name="T62" fmla="*/ 58 w 133"/>
                <a:gd name="T63" fmla="*/ 19 h 120"/>
                <a:gd name="T64" fmla="*/ 44 w 133"/>
                <a:gd name="T65" fmla="*/ 17 h 120"/>
                <a:gd name="T66" fmla="*/ 44 w 133"/>
                <a:gd name="T67" fmla="*/ 11 h 120"/>
                <a:gd name="T68" fmla="*/ 48 w 133"/>
                <a:gd name="T69" fmla="*/ 7 h 120"/>
                <a:gd name="T70" fmla="*/ 92 w 133"/>
                <a:gd name="T71" fmla="*/ 36 h 120"/>
                <a:gd name="T72" fmla="*/ 86 w 133"/>
                <a:gd name="T73" fmla="*/ 23 h 120"/>
                <a:gd name="T74" fmla="*/ 87 w 133"/>
                <a:gd name="T75" fmla="*/ 16 h 120"/>
                <a:gd name="T76" fmla="*/ 80 w 133"/>
                <a:gd name="T77" fmla="*/ 12 h 120"/>
                <a:gd name="T78" fmla="*/ 76 w 133"/>
                <a:gd name="T79" fmla="*/ 6 h 120"/>
                <a:gd name="T80" fmla="*/ 75 w 133"/>
                <a:gd name="T81" fmla="*/ 12 h 120"/>
                <a:gd name="T82" fmla="*/ 74 w 133"/>
                <a:gd name="T83" fmla="*/ 17 h 120"/>
                <a:gd name="T84" fmla="*/ 62 w 133"/>
                <a:gd name="T85" fmla="*/ 19 h 120"/>
                <a:gd name="T86" fmla="*/ 71 w 133"/>
                <a:gd name="T87" fmla="*/ 21 h 120"/>
                <a:gd name="T88" fmla="*/ 82 w 133"/>
                <a:gd name="T89" fmla="*/ 23 h 120"/>
                <a:gd name="T90" fmla="*/ 88 w 133"/>
                <a:gd name="T91" fmla="*/ 36 h 120"/>
                <a:gd name="T92" fmla="*/ 62 w 133"/>
                <a:gd name="T93" fmla="*/ 60 h 120"/>
                <a:gd name="T94" fmla="*/ 84 w 133"/>
                <a:gd name="T95" fmla="*/ 93 h 120"/>
                <a:gd name="T96" fmla="*/ 76 w 133"/>
                <a:gd name="T97" fmla="*/ 101 h 120"/>
                <a:gd name="T98" fmla="*/ 62 w 133"/>
                <a:gd name="T99" fmla="*/ 100 h 120"/>
                <a:gd name="T100" fmla="*/ 72 w 133"/>
                <a:gd name="T101" fmla="*/ 113 h 120"/>
                <a:gd name="T102" fmla="*/ 70 w 133"/>
                <a:gd name="T103" fmla="*/ 104 h 120"/>
                <a:gd name="T104" fmla="*/ 76 w 133"/>
                <a:gd name="T105" fmla="*/ 107 h 120"/>
                <a:gd name="T106" fmla="*/ 79 w 133"/>
                <a:gd name="T107" fmla="*/ 109 h 120"/>
                <a:gd name="T108" fmla="*/ 90 w 133"/>
                <a:gd name="T109" fmla="*/ 106 h 120"/>
                <a:gd name="T110" fmla="*/ 84 w 133"/>
                <a:gd name="T111" fmla="*/ 100 h 120"/>
                <a:gd name="T112" fmla="*/ 110 w 133"/>
                <a:gd name="T113" fmla="*/ 82 h 120"/>
                <a:gd name="T114" fmla="*/ 79 w 133"/>
                <a:gd name="T115" fmla="*/ 85 h 120"/>
                <a:gd name="T116" fmla="*/ 112 w 133"/>
                <a:gd name="T117" fmla="*/ 60 h 120"/>
                <a:gd name="T118" fmla="*/ 93 w 133"/>
                <a:gd name="T119" fmla="*/ 3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120">
                  <a:moveTo>
                    <a:pt x="117" y="83"/>
                  </a:moveTo>
                  <a:cubicBezTo>
                    <a:pt x="116" y="83"/>
                    <a:pt x="116" y="82"/>
                    <a:pt x="116" y="82"/>
                  </a:cubicBezTo>
                  <a:cubicBezTo>
                    <a:pt x="118" y="76"/>
                    <a:pt x="120" y="70"/>
                    <a:pt x="120" y="63"/>
                  </a:cubicBezTo>
                  <a:cubicBezTo>
                    <a:pt x="120" y="63"/>
                    <a:pt x="120" y="63"/>
                    <a:pt x="120" y="63"/>
                  </a:cubicBezTo>
                  <a:cubicBezTo>
                    <a:pt x="120" y="61"/>
                    <a:pt x="120" y="61"/>
                    <a:pt x="120" y="61"/>
                  </a:cubicBezTo>
                  <a:cubicBezTo>
                    <a:pt x="120" y="61"/>
                    <a:pt x="120" y="60"/>
                    <a:pt x="120" y="60"/>
                  </a:cubicBezTo>
                  <a:cubicBezTo>
                    <a:pt x="120" y="53"/>
                    <a:pt x="119" y="46"/>
                    <a:pt x="116" y="39"/>
                  </a:cubicBezTo>
                  <a:cubicBezTo>
                    <a:pt x="116" y="39"/>
                    <a:pt x="116" y="39"/>
                    <a:pt x="116" y="39"/>
                  </a:cubicBezTo>
                  <a:cubicBezTo>
                    <a:pt x="115" y="37"/>
                    <a:pt x="115" y="37"/>
                    <a:pt x="115" y="37"/>
                  </a:cubicBezTo>
                  <a:cubicBezTo>
                    <a:pt x="115" y="36"/>
                    <a:pt x="115" y="36"/>
                    <a:pt x="115" y="36"/>
                  </a:cubicBezTo>
                  <a:cubicBezTo>
                    <a:pt x="115" y="36"/>
                    <a:pt x="115" y="36"/>
                    <a:pt x="115" y="36"/>
                  </a:cubicBezTo>
                  <a:cubicBezTo>
                    <a:pt x="111" y="26"/>
                    <a:pt x="104" y="18"/>
                    <a:pt x="96" y="12"/>
                  </a:cubicBezTo>
                  <a:cubicBezTo>
                    <a:pt x="96" y="12"/>
                    <a:pt x="96" y="12"/>
                    <a:pt x="96" y="12"/>
                  </a:cubicBezTo>
                  <a:cubicBezTo>
                    <a:pt x="93" y="10"/>
                    <a:pt x="93" y="10"/>
                    <a:pt x="93" y="10"/>
                  </a:cubicBezTo>
                  <a:cubicBezTo>
                    <a:pt x="93" y="10"/>
                    <a:pt x="93" y="10"/>
                    <a:pt x="93" y="10"/>
                  </a:cubicBezTo>
                  <a:cubicBezTo>
                    <a:pt x="92" y="10"/>
                    <a:pt x="92" y="10"/>
                    <a:pt x="92" y="10"/>
                  </a:cubicBezTo>
                  <a:cubicBezTo>
                    <a:pt x="86" y="6"/>
                    <a:pt x="79" y="3"/>
                    <a:pt x="72" y="1"/>
                  </a:cubicBezTo>
                  <a:cubicBezTo>
                    <a:pt x="72" y="1"/>
                    <a:pt x="72" y="1"/>
                    <a:pt x="72" y="1"/>
                  </a:cubicBezTo>
                  <a:cubicBezTo>
                    <a:pt x="71" y="1"/>
                    <a:pt x="71" y="1"/>
                    <a:pt x="71" y="1"/>
                  </a:cubicBezTo>
                  <a:cubicBezTo>
                    <a:pt x="71" y="1"/>
                    <a:pt x="71" y="1"/>
                    <a:pt x="71" y="1"/>
                  </a:cubicBezTo>
                  <a:cubicBezTo>
                    <a:pt x="67" y="0"/>
                    <a:pt x="67" y="0"/>
                    <a:pt x="67" y="0"/>
                  </a:cubicBezTo>
                  <a:cubicBezTo>
                    <a:pt x="67" y="1"/>
                    <a:pt x="67" y="1"/>
                    <a:pt x="67" y="1"/>
                  </a:cubicBezTo>
                  <a:cubicBezTo>
                    <a:pt x="65" y="0"/>
                    <a:pt x="64" y="0"/>
                    <a:pt x="62" y="0"/>
                  </a:cubicBezTo>
                  <a:cubicBezTo>
                    <a:pt x="62" y="0"/>
                    <a:pt x="62" y="0"/>
                    <a:pt x="62" y="0"/>
                  </a:cubicBezTo>
                  <a:cubicBezTo>
                    <a:pt x="60" y="0"/>
                    <a:pt x="60" y="0"/>
                    <a:pt x="60" y="0"/>
                  </a:cubicBezTo>
                  <a:cubicBezTo>
                    <a:pt x="58" y="0"/>
                    <a:pt x="58" y="0"/>
                    <a:pt x="58" y="0"/>
                  </a:cubicBezTo>
                  <a:cubicBezTo>
                    <a:pt x="58" y="0"/>
                    <a:pt x="58" y="0"/>
                    <a:pt x="58" y="0"/>
                  </a:cubicBezTo>
                  <a:cubicBezTo>
                    <a:pt x="57" y="0"/>
                    <a:pt x="55" y="0"/>
                    <a:pt x="53" y="1"/>
                  </a:cubicBezTo>
                  <a:cubicBezTo>
                    <a:pt x="53" y="0"/>
                    <a:pt x="53" y="0"/>
                    <a:pt x="53" y="0"/>
                  </a:cubicBezTo>
                  <a:cubicBezTo>
                    <a:pt x="48" y="1"/>
                    <a:pt x="48" y="1"/>
                    <a:pt x="48" y="1"/>
                  </a:cubicBezTo>
                  <a:cubicBezTo>
                    <a:pt x="48" y="1"/>
                    <a:pt x="48" y="1"/>
                    <a:pt x="48" y="1"/>
                  </a:cubicBezTo>
                  <a:cubicBezTo>
                    <a:pt x="47" y="2"/>
                    <a:pt x="47" y="2"/>
                    <a:pt x="47" y="2"/>
                  </a:cubicBezTo>
                  <a:cubicBezTo>
                    <a:pt x="47" y="2"/>
                    <a:pt x="47" y="2"/>
                    <a:pt x="47" y="2"/>
                  </a:cubicBezTo>
                  <a:cubicBezTo>
                    <a:pt x="40" y="3"/>
                    <a:pt x="34" y="6"/>
                    <a:pt x="28" y="10"/>
                  </a:cubicBezTo>
                  <a:cubicBezTo>
                    <a:pt x="28" y="10"/>
                    <a:pt x="28" y="10"/>
                    <a:pt x="28" y="10"/>
                  </a:cubicBezTo>
                  <a:cubicBezTo>
                    <a:pt x="27" y="10"/>
                    <a:pt x="27" y="10"/>
                    <a:pt x="27" y="10"/>
                  </a:cubicBezTo>
                  <a:cubicBezTo>
                    <a:pt x="27" y="10"/>
                    <a:pt x="27" y="10"/>
                    <a:pt x="27" y="10"/>
                  </a:cubicBezTo>
                  <a:cubicBezTo>
                    <a:pt x="24" y="12"/>
                    <a:pt x="24" y="12"/>
                    <a:pt x="24" y="12"/>
                  </a:cubicBezTo>
                  <a:cubicBezTo>
                    <a:pt x="24" y="12"/>
                    <a:pt x="24" y="12"/>
                    <a:pt x="24" y="12"/>
                  </a:cubicBezTo>
                  <a:cubicBezTo>
                    <a:pt x="16" y="18"/>
                    <a:pt x="10" y="26"/>
                    <a:pt x="5" y="36"/>
                  </a:cubicBezTo>
                  <a:cubicBezTo>
                    <a:pt x="5" y="36"/>
                    <a:pt x="5" y="36"/>
                    <a:pt x="5" y="36"/>
                  </a:cubicBezTo>
                  <a:cubicBezTo>
                    <a:pt x="5" y="37"/>
                    <a:pt x="5" y="37"/>
                    <a:pt x="5" y="37"/>
                  </a:cubicBezTo>
                  <a:cubicBezTo>
                    <a:pt x="4" y="39"/>
                    <a:pt x="4" y="39"/>
                    <a:pt x="4" y="39"/>
                  </a:cubicBezTo>
                  <a:cubicBezTo>
                    <a:pt x="4" y="39"/>
                    <a:pt x="4" y="39"/>
                    <a:pt x="4" y="39"/>
                  </a:cubicBezTo>
                  <a:cubicBezTo>
                    <a:pt x="2" y="46"/>
                    <a:pt x="0" y="53"/>
                    <a:pt x="0" y="60"/>
                  </a:cubicBezTo>
                  <a:cubicBezTo>
                    <a:pt x="0" y="60"/>
                    <a:pt x="0" y="61"/>
                    <a:pt x="0" y="61"/>
                  </a:cubicBezTo>
                  <a:cubicBezTo>
                    <a:pt x="0" y="63"/>
                    <a:pt x="0" y="63"/>
                    <a:pt x="0" y="63"/>
                  </a:cubicBezTo>
                  <a:cubicBezTo>
                    <a:pt x="0" y="63"/>
                    <a:pt x="0" y="63"/>
                    <a:pt x="0" y="63"/>
                  </a:cubicBezTo>
                  <a:cubicBezTo>
                    <a:pt x="1" y="70"/>
                    <a:pt x="2" y="77"/>
                    <a:pt x="5" y="83"/>
                  </a:cubicBezTo>
                  <a:cubicBezTo>
                    <a:pt x="5" y="83"/>
                    <a:pt x="5" y="83"/>
                    <a:pt x="5" y="83"/>
                  </a:cubicBezTo>
                  <a:cubicBezTo>
                    <a:pt x="6" y="85"/>
                    <a:pt x="6" y="85"/>
                    <a:pt x="6" y="85"/>
                  </a:cubicBezTo>
                  <a:cubicBezTo>
                    <a:pt x="6" y="86"/>
                    <a:pt x="6" y="86"/>
                    <a:pt x="6" y="86"/>
                  </a:cubicBezTo>
                  <a:cubicBezTo>
                    <a:pt x="6" y="86"/>
                    <a:pt x="6" y="86"/>
                    <a:pt x="6" y="86"/>
                  </a:cubicBezTo>
                  <a:cubicBezTo>
                    <a:pt x="11" y="95"/>
                    <a:pt x="17" y="102"/>
                    <a:pt x="24" y="108"/>
                  </a:cubicBezTo>
                  <a:cubicBezTo>
                    <a:pt x="24" y="108"/>
                    <a:pt x="24" y="108"/>
                    <a:pt x="24" y="108"/>
                  </a:cubicBezTo>
                  <a:cubicBezTo>
                    <a:pt x="27" y="110"/>
                    <a:pt x="27" y="110"/>
                    <a:pt x="27" y="110"/>
                  </a:cubicBezTo>
                  <a:cubicBezTo>
                    <a:pt x="27" y="110"/>
                    <a:pt x="27" y="110"/>
                    <a:pt x="27" y="110"/>
                  </a:cubicBezTo>
                  <a:cubicBezTo>
                    <a:pt x="27" y="110"/>
                    <a:pt x="27" y="110"/>
                    <a:pt x="27" y="110"/>
                  </a:cubicBezTo>
                  <a:cubicBezTo>
                    <a:pt x="33" y="114"/>
                    <a:pt x="40" y="117"/>
                    <a:pt x="47" y="119"/>
                  </a:cubicBezTo>
                  <a:cubicBezTo>
                    <a:pt x="47" y="119"/>
                    <a:pt x="47" y="119"/>
                    <a:pt x="47" y="119"/>
                  </a:cubicBezTo>
                  <a:cubicBezTo>
                    <a:pt x="48" y="119"/>
                    <a:pt x="48" y="119"/>
                    <a:pt x="48" y="119"/>
                  </a:cubicBezTo>
                  <a:cubicBezTo>
                    <a:pt x="53" y="120"/>
                    <a:pt x="53" y="120"/>
                    <a:pt x="53" y="120"/>
                  </a:cubicBezTo>
                  <a:cubicBezTo>
                    <a:pt x="53" y="120"/>
                    <a:pt x="53" y="120"/>
                    <a:pt x="53" y="120"/>
                  </a:cubicBezTo>
                  <a:cubicBezTo>
                    <a:pt x="55" y="120"/>
                    <a:pt x="57" y="120"/>
                    <a:pt x="58" y="120"/>
                  </a:cubicBezTo>
                  <a:cubicBezTo>
                    <a:pt x="58" y="120"/>
                    <a:pt x="58" y="120"/>
                    <a:pt x="58" y="120"/>
                  </a:cubicBezTo>
                  <a:cubicBezTo>
                    <a:pt x="60" y="120"/>
                    <a:pt x="60" y="120"/>
                    <a:pt x="60" y="120"/>
                  </a:cubicBezTo>
                  <a:cubicBezTo>
                    <a:pt x="62" y="120"/>
                    <a:pt x="62" y="120"/>
                    <a:pt x="62" y="120"/>
                  </a:cubicBezTo>
                  <a:cubicBezTo>
                    <a:pt x="62" y="120"/>
                    <a:pt x="62" y="120"/>
                    <a:pt x="62" y="120"/>
                  </a:cubicBezTo>
                  <a:cubicBezTo>
                    <a:pt x="63" y="120"/>
                    <a:pt x="65" y="120"/>
                    <a:pt x="66" y="120"/>
                  </a:cubicBezTo>
                  <a:cubicBezTo>
                    <a:pt x="66" y="120"/>
                    <a:pt x="66" y="120"/>
                    <a:pt x="66" y="120"/>
                  </a:cubicBezTo>
                  <a:cubicBezTo>
                    <a:pt x="71" y="119"/>
                    <a:pt x="71" y="119"/>
                    <a:pt x="71" y="119"/>
                  </a:cubicBezTo>
                  <a:cubicBezTo>
                    <a:pt x="71" y="119"/>
                    <a:pt x="71" y="119"/>
                    <a:pt x="71" y="119"/>
                  </a:cubicBezTo>
                  <a:cubicBezTo>
                    <a:pt x="71" y="119"/>
                    <a:pt x="71" y="119"/>
                    <a:pt x="71" y="119"/>
                  </a:cubicBezTo>
                  <a:cubicBezTo>
                    <a:pt x="79" y="117"/>
                    <a:pt x="86" y="115"/>
                    <a:pt x="92" y="110"/>
                  </a:cubicBezTo>
                  <a:cubicBezTo>
                    <a:pt x="92" y="111"/>
                    <a:pt x="92" y="111"/>
                    <a:pt x="92" y="111"/>
                  </a:cubicBezTo>
                  <a:cubicBezTo>
                    <a:pt x="93" y="110"/>
                    <a:pt x="93" y="110"/>
                    <a:pt x="93" y="110"/>
                  </a:cubicBezTo>
                  <a:cubicBezTo>
                    <a:pt x="93" y="110"/>
                    <a:pt x="93" y="110"/>
                    <a:pt x="93" y="110"/>
                  </a:cubicBezTo>
                  <a:cubicBezTo>
                    <a:pt x="96" y="108"/>
                    <a:pt x="96" y="108"/>
                    <a:pt x="96" y="108"/>
                  </a:cubicBezTo>
                  <a:cubicBezTo>
                    <a:pt x="96" y="108"/>
                    <a:pt x="96" y="108"/>
                    <a:pt x="96" y="108"/>
                  </a:cubicBezTo>
                  <a:cubicBezTo>
                    <a:pt x="101" y="104"/>
                    <a:pt x="106" y="99"/>
                    <a:pt x="110" y="94"/>
                  </a:cubicBezTo>
                  <a:cubicBezTo>
                    <a:pt x="122" y="107"/>
                    <a:pt x="122" y="107"/>
                    <a:pt x="122" y="107"/>
                  </a:cubicBezTo>
                  <a:cubicBezTo>
                    <a:pt x="124" y="109"/>
                    <a:pt x="128" y="109"/>
                    <a:pt x="131" y="106"/>
                  </a:cubicBezTo>
                  <a:cubicBezTo>
                    <a:pt x="133" y="104"/>
                    <a:pt x="133" y="100"/>
                    <a:pt x="131" y="98"/>
                  </a:cubicBezTo>
                  <a:lnTo>
                    <a:pt x="117" y="83"/>
                  </a:lnTo>
                  <a:close/>
                  <a:moveTo>
                    <a:pt x="44" y="6"/>
                  </a:moveTo>
                  <a:cubicBezTo>
                    <a:pt x="43" y="7"/>
                    <a:pt x="43" y="7"/>
                    <a:pt x="42" y="8"/>
                  </a:cubicBezTo>
                  <a:cubicBezTo>
                    <a:pt x="42" y="8"/>
                    <a:pt x="42" y="8"/>
                    <a:pt x="42" y="8"/>
                  </a:cubicBezTo>
                  <a:cubicBezTo>
                    <a:pt x="42" y="8"/>
                    <a:pt x="42" y="8"/>
                    <a:pt x="42" y="9"/>
                  </a:cubicBezTo>
                  <a:cubicBezTo>
                    <a:pt x="42" y="9"/>
                    <a:pt x="42" y="9"/>
                    <a:pt x="41" y="9"/>
                  </a:cubicBezTo>
                  <a:cubicBezTo>
                    <a:pt x="41" y="9"/>
                    <a:pt x="41" y="9"/>
                    <a:pt x="41" y="10"/>
                  </a:cubicBezTo>
                  <a:cubicBezTo>
                    <a:pt x="41" y="10"/>
                    <a:pt x="41" y="10"/>
                    <a:pt x="41" y="10"/>
                  </a:cubicBezTo>
                  <a:cubicBezTo>
                    <a:pt x="40" y="10"/>
                    <a:pt x="40" y="11"/>
                    <a:pt x="40" y="11"/>
                  </a:cubicBezTo>
                  <a:cubicBezTo>
                    <a:pt x="40" y="11"/>
                    <a:pt x="40" y="11"/>
                    <a:pt x="40" y="11"/>
                  </a:cubicBezTo>
                  <a:cubicBezTo>
                    <a:pt x="40" y="12"/>
                    <a:pt x="40" y="12"/>
                    <a:pt x="39" y="12"/>
                  </a:cubicBezTo>
                  <a:cubicBezTo>
                    <a:pt x="39" y="12"/>
                    <a:pt x="39" y="12"/>
                    <a:pt x="39" y="13"/>
                  </a:cubicBezTo>
                  <a:cubicBezTo>
                    <a:pt x="39" y="13"/>
                    <a:pt x="39" y="13"/>
                    <a:pt x="39" y="13"/>
                  </a:cubicBezTo>
                  <a:cubicBezTo>
                    <a:pt x="38" y="13"/>
                    <a:pt x="38" y="14"/>
                    <a:pt x="38" y="14"/>
                  </a:cubicBezTo>
                  <a:cubicBezTo>
                    <a:pt x="38" y="14"/>
                    <a:pt x="38" y="14"/>
                    <a:pt x="38" y="14"/>
                  </a:cubicBezTo>
                  <a:cubicBezTo>
                    <a:pt x="38" y="14"/>
                    <a:pt x="38" y="14"/>
                    <a:pt x="38" y="14"/>
                  </a:cubicBezTo>
                  <a:cubicBezTo>
                    <a:pt x="37" y="14"/>
                    <a:pt x="37" y="14"/>
                    <a:pt x="37" y="14"/>
                  </a:cubicBezTo>
                  <a:cubicBezTo>
                    <a:pt x="37" y="14"/>
                    <a:pt x="37" y="14"/>
                    <a:pt x="36" y="14"/>
                  </a:cubicBezTo>
                  <a:cubicBezTo>
                    <a:pt x="36" y="14"/>
                    <a:pt x="35" y="13"/>
                    <a:pt x="34" y="13"/>
                  </a:cubicBezTo>
                  <a:cubicBezTo>
                    <a:pt x="34" y="13"/>
                    <a:pt x="34" y="13"/>
                    <a:pt x="34" y="13"/>
                  </a:cubicBezTo>
                  <a:cubicBezTo>
                    <a:pt x="33" y="12"/>
                    <a:pt x="32" y="12"/>
                    <a:pt x="31" y="12"/>
                  </a:cubicBezTo>
                  <a:cubicBezTo>
                    <a:pt x="35" y="9"/>
                    <a:pt x="39" y="7"/>
                    <a:pt x="44" y="6"/>
                  </a:cubicBezTo>
                  <a:close/>
                  <a:moveTo>
                    <a:pt x="28" y="14"/>
                  </a:moveTo>
                  <a:cubicBezTo>
                    <a:pt x="28" y="14"/>
                    <a:pt x="29" y="14"/>
                    <a:pt x="29" y="15"/>
                  </a:cubicBezTo>
                  <a:cubicBezTo>
                    <a:pt x="30" y="15"/>
                    <a:pt x="30" y="15"/>
                    <a:pt x="30" y="15"/>
                  </a:cubicBezTo>
                  <a:cubicBezTo>
                    <a:pt x="31" y="15"/>
                    <a:pt x="31" y="16"/>
                    <a:pt x="32" y="16"/>
                  </a:cubicBezTo>
                  <a:cubicBezTo>
                    <a:pt x="33" y="16"/>
                    <a:pt x="33" y="16"/>
                    <a:pt x="33" y="16"/>
                  </a:cubicBezTo>
                  <a:cubicBezTo>
                    <a:pt x="34" y="16"/>
                    <a:pt x="34" y="17"/>
                    <a:pt x="35" y="17"/>
                  </a:cubicBezTo>
                  <a:cubicBezTo>
                    <a:pt x="35" y="17"/>
                    <a:pt x="35" y="17"/>
                    <a:pt x="36" y="17"/>
                  </a:cubicBezTo>
                  <a:cubicBezTo>
                    <a:pt x="36" y="17"/>
                    <a:pt x="36" y="17"/>
                    <a:pt x="36" y="17"/>
                  </a:cubicBezTo>
                  <a:cubicBezTo>
                    <a:pt x="36" y="17"/>
                    <a:pt x="36" y="17"/>
                    <a:pt x="36" y="17"/>
                  </a:cubicBezTo>
                  <a:cubicBezTo>
                    <a:pt x="36" y="17"/>
                    <a:pt x="36" y="17"/>
                    <a:pt x="36" y="17"/>
                  </a:cubicBezTo>
                  <a:cubicBezTo>
                    <a:pt x="36" y="18"/>
                    <a:pt x="36" y="18"/>
                    <a:pt x="36" y="18"/>
                  </a:cubicBezTo>
                  <a:cubicBezTo>
                    <a:pt x="36" y="18"/>
                    <a:pt x="35" y="19"/>
                    <a:pt x="35" y="19"/>
                  </a:cubicBezTo>
                  <a:cubicBezTo>
                    <a:pt x="35" y="19"/>
                    <a:pt x="35" y="20"/>
                    <a:pt x="34" y="20"/>
                  </a:cubicBezTo>
                  <a:cubicBezTo>
                    <a:pt x="34" y="21"/>
                    <a:pt x="34" y="21"/>
                    <a:pt x="34" y="21"/>
                  </a:cubicBezTo>
                  <a:cubicBezTo>
                    <a:pt x="34" y="22"/>
                    <a:pt x="33" y="22"/>
                    <a:pt x="33" y="23"/>
                  </a:cubicBezTo>
                  <a:cubicBezTo>
                    <a:pt x="33" y="23"/>
                    <a:pt x="33" y="23"/>
                    <a:pt x="33" y="24"/>
                  </a:cubicBezTo>
                  <a:cubicBezTo>
                    <a:pt x="32" y="24"/>
                    <a:pt x="32" y="25"/>
                    <a:pt x="32" y="26"/>
                  </a:cubicBezTo>
                  <a:cubicBezTo>
                    <a:pt x="32" y="26"/>
                    <a:pt x="32" y="26"/>
                    <a:pt x="31" y="26"/>
                  </a:cubicBezTo>
                  <a:cubicBezTo>
                    <a:pt x="31" y="27"/>
                    <a:pt x="31" y="28"/>
                    <a:pt x="30" y="29"/>
                  </a:cubicBezTo>
                  <a:cubicBezTo>
                    <a:pt x="30" y="29"/>
                    <a:pt x="30" y="29"/>
                    <a:pt x="30" y="29"/>
                  </a:cubicBezTo>
                  <a:cubicBezTo>
                    <a:pt x="30" y="30"/>
                    <a:pt x="30" y="30"/>
                    <a:pt x="29" y="31"/>
                  </a:cubicBezTo>
                  <a:cubicBezTo>
                    <a:pt x="29" y="32"/>
                    <a:pt x="29" y="32"/>
                    <a:pt x="29" y="32"/>
                  </a:cubicBezTo>
                  <a:cubicBezTo>
                    <a:pt x="29" y="33"/>
                    <a:pt x="29" y="33"/>
                    <a:pt x="28" y="34"/>
                  </a:cubicBezTo>
                  <a:cubicBezTo>
                    <a:pt x="28" y="34"/>
                    <a:pt x="28" y="34"/>
                    <a:pt x="28" y="35"/>
                  </a:cubicBezTo>
                  <a:cubicBezTo>
                    <a:pt x="28" y="35"/>
                    <a:pt x="28" y="35"/>
                    <a:pt x="28" y="36"/>
                  </a:cubicBezTo>
                  <a:cubicBezTo>
                    <a:pt x="28" y="36"/>
                    <a:pt x="28" y="36"/>
                    <a:pt x="28" y="36"/>
                  </a:cubicBezTo>
                  <a:cubicBezTo>
                    <a:pt x="9" y="36"/>
                    <a:pt x="9" y="36"/>
                    <a:pt x="9" y="36"/>
                  </a:cubicBezTo>
                  <a:cubicBezTo>
                    <a:pt x="13" y="27"/>
                    <a:pt x="20" y="19"/>
                    <a:pt x="28" y="14"/>
                  </a:cubicBezTo>
                  <a:close/>
                  <a:moveTo>
                    <a:pt x="8" y="39"/>
                  </a:moveTo>
                  <a:cubicBezTo>
                    <a:pt x="27" y="39"/>
                    <a:pt x="27" y="39"/>
                    <a:pt x="27" y="39"/>
                  </a:cubicBezTo>
                  <a:cubicBezTo>
                    <a:pt x="27" y="39"/>
                    <a:pt x="27" y="39"/>
                    <a:pt x="27" y="39"/>
                  </a:cubicBezTo>
                  <a:cubicBezTo>
                    <a:pt x="27" y="39"/>
                    <a:pt x="27" y="39"/>
                    <a:pt x="27" y="39"/>
                  </a:cubicBezTo>
                  <a:cubicBezTo>
                    <a:pt x="26" y="40"/>
                    <a:pt x="26" y="40"/>
                    <a:pt x="26" y="41"/>
                  </a:cubicBezTo>
                  <a:cubicBezTo>
                    <a:pt x="26" y="41"/>
                    <a:pt x="26" y="42"/>
                    <a:pt x="26" y="42"/>
                  </a:cubicBezTo>
                  <a:cubicBezTo>
                    <a:pt x="26" y="43"/>
                    <a:pt x="26" y="43"/>
                    <a:pt x="26" y="43"/>
                  </a:cubicBezTo>
                  <a:cubicBezTo>
                    <a:pt x="25" y="44"/>
                    <a:pt x="25" y="45"/>
                    <a:pt x="25" y="45"/>
                  </a:cubicBezTo>
                  <a:cubicBezTo>
                    <a:pt x="25" y="46"/>
                    <a:pt x="25" y="46"/>
                    <a:pt x="25" y="46"/>
                  </a:cubicBezTo>
                  <a:cubicBezTo>
                    <a:pt x="25" y="47"/>
                    <a:pt x="25" y="48"/>
                    <a:pt x="25" y="48"/>
                  </a:cubicBezTo>
                  <a:cubicBezTo>
                    <a:pt x="25" y="48"/>
                    <a:pt x="25" y="49"/>
                    <a:pt x="24" y="49"/>
                  </a:cubicBezTo>
                  <a:cubicBezTo>
                    <a:pt x="24" y="50"/>
                    <a:pt x="24" y="50"/>
                    <a:pt x="24" y="51"/>
                  </a:cubicBezTo>
                  <a:cubicBezTo>
                    <a:pt x="24" y="51"/>
                    <a:pt x="24" y="52"/>
                    <a:pt x="24" y="52"/>
                  </a:cubicBezTo>
                  <a:cubicBezTo>
                    <a:pt x="24" y="53"/>
                    <a:pt x="24" y="54"/>
                    <a:pt x="24" y="55"/>
                  </a:cubicBezTo>
                  <a:cubicBezTo>
                    <a:pt x="24" y="55"/>
                    <a:pt x="24" y="55"/>
                    <a:pt x="24" y="56"/>
                  </a:cubicBezTo>
                  <a:cubicBezTo>
                    <a:pt x="24" y="56"/>
                    <a:pt x="24" y="57"/>
                    <a:pt x="24" y="58"/>
                  </a:cubicBezTo>
                  <a:cubicBezTo>
                    <a:pt x="24" y="58"/>
                    <a:pt x="24" y="58"/>
                    <a:pt x="24" y="59"/>
                  </a:cubicBezTo>
                  <a:cubicBezTo>
                    <a:pt x="24" y="59"/>
                    <a:pt x="24" y="60"/>
                    <a:pt x="24" y="60"/>
                  </a:cubicBezTo>
                  <a:cubicBezTo>
                    <a:pt x="4" y="60"/>
                    <a:pt x="4" y="60"/>
                    <a:pt x="4" y="60"/>
                  </a:cubicBezTo>
                  <a:cubicBezTo>
                    <a:pt x="4" y="53"/>
                    <a:pt x="5" y="46"/>
                    <a:pt x="8" y="39"/>
                  </a:cubicBezTo>
                  <a:close/>
                  <a:moveTo>
                    <a:pt x="4" y="63"/>
                  </a:moveTo>
                  <a:cubicBezTo>
                    <a:pt x="24" y="63"/>
                    <a:pt x="24" y="63"/>
                    <a:pt x="24" y="63"/>
                  </a:cubicBezTo>
                  <a:cubicBezTo>
                    <a:pt x="24" y="63"/>
                    <a:pt x="24" y="63"/>
                    <a:pt x="24" y="63"/>
                  </a:cubicBezTo>
                  <a:cubicBezTo>
                    <a:pt x="24" y="64"/>
                    <a:pt x="24" y="64"/>
                    <a:pt x="24" y="64"/>
                  </a:cubicBezTo>
                  <a:cubicBezTo>
                    <a:pt x="24" y="65"/>
                    <a:pt x="24" y="65"/>
                    <a:pt x="24" y="65"/>
                  </a:cubicBezTo>
                  <a:cubicBezTo>
                    <a:pt x="24" y="66"/>
                    <a:pt x="24" y="66"/>
                    <a:pt x="24" y="67"/>
                  </a:cubicBezTo>
                  <a:cubicBezTo>
                    <a:pt x="24" y="67"/>
                    <a:pt x="24" y="68"/>
                    <a:pt x="24" y="68"/>
                  </a:cubicBezTo>
                  <a:cubicBezTo>
                    <a:pt x="24" y="69"/>
                    <a:pt x="24" y="69"/>
                    <a:pt x="24" y="70"/>
                  </a:cubicBezTo>
                  <a:cubicBezTo>
                    <a:pt x="24" y="70"/>
                    <a:pt x="24" y="71"/>
                    <a:pt x="24" y="71"/>
                  </a:cubicBezTo>
                  <a:cubicBezTo>
                    <a:pt x="24" y="72"/>
                    <a:pt x="24" y="73"/>
                    <a:pt x="25" y="73"/>
                  </a:cubicBezTo>
                  <a:cubicBezTo>
                    <a:pt x="25" y="74"/>
                    <a:pt x="25" y="74"/>
                    <a:pt x="25" y="74"/>
                  </a:cubicBezTo>
                  <a:cubicBezTo>
                    <a:pt x="25" y="75"/>
                    <a:pt x="25" y="75"/>
                    <a:pt x="25" y="76"/>
                  </a:cubicBezTo>
                  <a:cubicBezTo>
                    <a:pt x="25" y="76"/>
                    <a:pt x="25" y="77"/>
                    <a:pt x="25" y="77"/>
                  </a:cubicBezTo>
                  <a:cubicBezTo>
                    <a:pt x="25" y="78"/>
                    <a:pt x="26" y="78"/>
                    <a:pt x="26" y="79"/>
                  </a:cubicBezTo>
                  <a:cubicBezTo>
                    <a:pt x="26" y="79"/>
                    <a:pt x="26" y="79"/>
                    <a:pt x="26" y="80"/>
                  </a:cubicBezTo>
                  <a:cubicBezTo>
                    <a:pt x="26" y="80"/>
                    <a:pt x="26" y="81"/>
                    <a:pt x="26" y="81"/>
                  </a:cubicBezTo>
                  <a:cubicBezTo>
                    <a:pt x="26" y="82"/>
                    <a:pt x="27" y="82"/>
                    <a:pt x="27" y="83"/>
                  </a:cubicBezTo>
                  <a:cubicBezTo>
                    <a:pt x="27" y="83"/>
                    <a:pt x="27" y="83"/>
                    <a:pt x="27" y="83"/>
                  </a:cubicBezTo>
                  <a:cubicBezTo>
                    <a:pt x="27" y="83"/>
                    <a:pt x="27" y="83"/>
                    <a:pt x="27" y="83"/>
                  </a:cubicBezTo>
                  <a:cubicBezTo>
                    <a:pt x="9" y="83"/>
                    <a:pt x="9" y="83"/>
                    <a:pt x="9" y="83"/>
                  </a:cubicBezTo>
                  <a:cubicBezTo>
                    <a:pt x="6" y="77"/>
                    <a:pt x="4" y="70"/>
                    <a:pt x="4" y="63"/>
                  </a:cubicBezTo>
                  <a:close/>
                  <a:moveTo>
                    <a:pt x="29" y="106"/>
                  </a:moveTo>
                  <a:cubicBezTo>
                    <a:pt x="29" y="106"/>
                    <a:pt x="28" y="106"/>
                    <a:pt x="28" y="106"/>
                  </a:cubicBezTo>
                  <a:cubicBezTo>
                    <a:pt x="20" y="101"/>
                    <a:pt x="14" y="94"/>
                    <a:pt x="10" y="86"/>
                  </a:cubicBezTo>
                  <a:cubicBezTo>
                    <a:pt x="28" y="86"/>
                    <a:pt x="28" y="86"/>
                    <a:pt x="28" y="86"/>
                  </a:cubicBezTo>
                  <a:cubicBezTo>
                    <a:pt x="28" y="86"/>
                    <a:pt x="28" y="86"/>
                    <a:pt x="28" y="86"/>
                  </a:cubicBezTo>
                  <a:cubicBezTo>
                    <a:pt x="28" y="87"/>
                    <a:pt x="28" y="87"/>
                    <a:pt x="28" y="87"/>
                  </a:cubicBezTo>
                  <a:cubicBezTo>
                    <a:pt x="28" y="87"/>
                    <a:pt x="28" y="88"/>
                    <a:pt x="28" y="88"/>
                  </a:cubicBezTo>
                  <a:cubicBezTo>
                    <a:pt x="29" y="89"/>
                    <a:pt x="29" y="89"/>
                    <a:pt x="29" y="90"/>
                  </a:cubicBezTo>
                  <a:cubicBezTo>
                    <a:pt x="29" y="90"/>
                    <a:pt x="29" y="90"/>
                    <a:pt x="29" y="90"/>
                  </a:cubicBezTo>
                  <a:cubicBezTo>
                    <a:pt x="30" y="91"/>
                    <a:pt x="30" y="92"/>
                    <a:pt x="30" y="93"/>
                  </a:cubicBezTo>
                  <a:cubicBezTo>
                    <a:pt x="30" y="93"/>
                    <a:pt x="30" y="93"/>
                    <a:pt x="30" y="93"/>
                  </a:cubicBezTo>
                  <a:cubicBezTo>
                    <a:pt x="31" y="94"/>
                    <a:pt x="31" y="94"/>
                    <a:pt x="31" y="95"/>
                  </a:cubicBezTo>
                  <a:cubicBezTo>
                    <a:pt x="32" y="95"/>
                    <a:pt x="32" y="96"/>
                    <a:pt x="32" y="96"/>
                  </a:cubicBezTo>
                  <a:cubicBezTo>
                    <a:pt x="32" y="96"/>
                    <a:pt x="32" y="97"/>
                    <a:pt x="33" y="98"/>
                  </a:cubicBezTo>
                  <a:cubicBezTo>
                    <a:pt x="33" y="98"/>
                    <a:pt x="33" y="98"/>
                    <a:pt x="33" y="98"/>
                  </a:cubicBezTo>
                  <a:cubicBezTo>
                    <a:pt x="33" y="99"/>
                    <a:pt x="34" y="99"/>
                    <a:pt x="34" y="100"/>
                  </a:cubicBezTo>
                  <a:cubicBezTo>
                    <a:pt x="34" y="100"/>
                    <a:pt x="34" y="100"/>
                    <a:pt x="34" y="101"/>
                  </a:cubicBezTo>
                  <a:cubicBezTo>
                    <a:pt x="35" y="101"/>
                    <a:pt x="35" y="102"/>
                    <a:pt x="35" y="102"/>
                  </a:cubicBezTo>
                  <a:cubicBezTo>
                    <a:pt x="35" y="103"/>
                    <a:pt x="35" y="103"/>
                    <a:pt x="36" y="103"/>
                  </a:cubicBezTo>
                  <a:cubicBezTo>
                    <a:pt x="36" y="103"/>
                    <a:pt x="36" y="103"/>
                    <a:pt x="36" y="103"/>
                  </a:cubicBezTo>
                  <a:cubicBezTo>
                    <a:pt x="36" y="103"/>
                    <a:pt x="36" y="103"/>
                    <a:pt x="36" y="103"/>
                  </a:cubicBezTo>
                  <a:cubicBezTo>
                    <a:pt x="36" y="103"/>
                    <a:pt x="36" y="103"/>
                    <a:pt x="36" y="103"/>
                  </a:cubicBezTo>
                  <a:cubicBezTo>
                    <a:pt x="36" y="103"/>
                    <a:pt x="36" y="103"/>
                    <a:pt x="35" y="103"/>
                  </a:cubicBezTo>
                  <a:cubicBezTo>
                    <a:pt x="35" y="104"/>
                    <a:pt x="35" y="104"/>
                    <a:pt x="35" y="104"/>
                  </a:cubicBezTo>
                  <a:cubicBezTo>
                    <a:pt x="34" y="104"/>
                    <a:pt x="33" y="104"/>
                    <a:pt x="33" y="104"/>
                  </a:cubicBezTo>
                  <a:cubicBezTo>
                    <a:pt x="33" y="104"/>
                    <a:pt x="32" y="104"/>
                    <a:pt x="32" y="105"/>
                  </a:cubicBezTo>
                  <a:cubicBezTo>
                    <a:pt x="31" y="105"/>
                    <a:pt x="30" y="105"/>
                    <a:pt x="30" y="106"/>
                  </a:cubicBezTo>
                  <a:cubicBezTo>
                    <a:pt x="30" y="106"/>
                    <a:pt x="30" y="106"/>
                    <a:pt x="29" y="106"/>
                  </a:cubicBezTo>
                  <a:close/>
                  <a:moveTo>
                    <a:pt x="31" y="109"/>
                  </a:moveTo>
                  <a:cubicBezTo>
                    <a:pt x="32" y="108"/>
                    <a:pt x="32" y="108"/>
                    <a:pt x="32" y="108"/>
                  </a:cubicBezTo>
                  <a:cubicBezTo>
                    <a:pt x="33" y="108"/>
                    <a:pt x="33" y="108"/>
                    <a:pt x="34" y="108"/>
                  </a:cubicBezTo>
                  <a:cubicBezTo>
                    <a:pt x="34" y="107"/>
                    <a:pt x="35" y="107"/>
                    <a:pt x="35" y="107"/>
                  </a:cubicBezTo>
                  <a:cubicBezTo>
                    <a:pt x="36" y="107"/>
                    <a:pt x="36" y="107"/>
                    <a:pt x="37" y="107"/>
                  </a:cubicBezTo>
                  <a:cubicBezTo>
                    <a:pt x="37" y="106"/>
                    <a:pt x="37" y="106"/>
                    <a:pt x="38" y="106"/>
                  </a:cubicBezTo>
                  <a:cubicBezTo>
                    <a:pt x="38" y="107"/>
                    <a:pt x="38" y="107"/>
                    <a:pt x="38" y="107"/>
                  </a:cubicBezTo>
                  <a:cubicBezTo>
                    <a:pt x="38" y="107"/>
                    <a:pt x="38" y="107"/>
                    <a:pt x="38" y="107"/>
                  </a:cubicBezTo>
                  <a:cubicBezTo>
                    <a:pt x="39" y="108"/>
                    <a:pt x="39" y="108"/>
                    <a:pt x="39" y="108"/>
                  </a:cubicBezTo>
                  <a:cubicBezTo>
                    <a:pt x="39" y="108"/>
                    <a:pt x="39" y="108"/>
                    <a:pt x="39" y="109"/>
                  </a:cubicBezTo>
                  <a:cubicBezTo>
                    <a:pt x="39" y="109"/>
                    <a:pt x="39" y="109"/>
                    <a:pt x="40" y="109"/>
                  </a:cubicBezTo>
                  <a:cubicBezTo>
                    <a:pt x="40" y="109"/>
                    <a:pt x="40" y="109"/>
                    <a:pt x="40" y="110"/>
                  </a:cubicBezTo>
                  <a:cubicBezTo>
                    <a:pt x="40" y="110"/>
                    <a:pt x="40" y="110"/>
                    <a:pt x="40" y="110"/>
                  </a:cubicBezTo>
                  <a:cubicBezTo>
                    <a:pt x="40" y="110"/>
                    <a:pt x="41" y="110"/>
                    <a:pt x="41" y="111"/>
                  </a:cubicBezTo>
                  <a:cubicBezTo>
                    <a:pt x="41" y="111"/>
                    <a:pt x="41" y="111"/>
                    <a:pt x="41" y="111"/>
                  </a:cubicBezTo>
                  <a:cubicBezTo>
                    <a:pt x="41" y="111"/>
                    <a:pt x="41" y="111"/>
                    <a:pt x="41" y="112"/>
                  </a:cubicBezTo>
                  <a:cubicBezTo>
                    <a:pt x="41" y="112"/>
                    <a:pt x="42" y="112"/>
                    <a:pt x="42" y="112"/>
                  </a:cubicBezTo>
                  <a:cubicBezTo>
                    <a:pt x="42" y="112"/>
                    <a:pt x="42" y="112"/>
                    <a:pt x="42" y="112"/>
                  </a:cubicBezTo>
                  <a:cubicBezTo>
                    <a:pt x="42" y="113"/>
                    <a:pt x="42" y="113"/>
                    <a:pt x="42" y="113"/>
                  </a:cubicBezTo>
                  <a:cubicBezTo>
                    <a:pt x="42" y="113"/>
                    <a:pt x="43" y="113"/>
                    <a:pt x="43" y="113"/>
                  </a:cubicBezTo>
                  <a:cubicBezTo>
                    <a:pt x="43" y="113"/>
                    <a:pt x="43" y="114"/>
                    <a:pt x="43" y="114"/>
                  </a:cubicBezTo>
                  <a:cubicBezTo>
                    <a:pt x="43" y="114"/>
                    <a:pt x="43" y="114"/>
                    <a:pt x="43" y="114"/>
                  </a:cubicBezTo>
                  <a:cubicBezTo>
                    <a:pt x="39" y="113"/>
                    <a:pt x="35" y="111"/>
                    <a:pt x="31" y="109"/>
                  </a:cubicBezTo>
                  <a:close/>
                  <a:moveTo>
                    <a:pt x="58" y="116"/>
                  </a:moveTo>
                  <a:cubicBezTo>
                    <a:pt x="55" y="116"/>
                    <a:pt x="52" y="116"/>
                    <a:pt x="49" y="115"/>
                  </a:cubicBezTo>
                  <a:cubicBezTo>
                    <a:pt x="49" y="115"/>
                    <a:pt x="49" y="115"/>
                    <a:pt x="49" y="115"/>
                  </a:cubicBezTo>
                  <a:cubicBezTo>
                    <a:pt x="49" y="115"/>
                    <a:pt x="49" y="115"/>
                    <a:pt x="48" y="115"/>
                  </a:cubicBezTo>
                  <a:cubicBezTo>
                    <a:pt x="48" y="115"/>
                    <a:pt x="48" y="115"/>
                    <a:pt x="48" y="115"/>
                  </a:cubicBezTo>
                  <a:cubicBezTo>
                    <a:pt x="48" y="114"/>
                    <a:pt x="48" y="114"/>
                    <a:pt x="48" y="114"/>
                  </a:cubicBezTo>
                  <a:cubicBezTo>
                    <a:pt x="48" y="114"/>
                    <a:pt x="47" y="114"/>
                    <a:pt x="47" y="114"/>
                  </a:cubicBezTo>
                  <a:cubicBezTo>
                    <a:pt x="47" y="113"/>
                    <a:pt x="47" y="113"/>
                    <a:pt x="47" y="113"/>
                  </a:cubicBezTo>
                  <a:cubicBezTo>
                    <a:pt x="47" y="113"/>
                    <a:pt x="47" y="113"/>
                    <a:pt x="47" y="113"/>
                  </a:cubicBezTo>
                  <a:cubicBezTo>
                    <a:pt x="46" y="112"/>
                    <a:pt x="46" y="112"/>
                    <a:pt x="46" y="112"/>
                  </a:cubicBezTo>
                  <a:cubicBezTo>
                    <a:pt x="46" y="112"/>
                    <a:pt x="46" y="111"/>
                    <a:pt x="46" y="111"/>
                  </a:cubicBezTo>
                  <a:cubicBezTo>
                    <a:pt x="45" y="111"/>
                    <a:pt x="45" y="111"/>
                    <a:pt x="45" y="110"/>
                  </a:cubicBezTo>
                  <a:cubicBezTo>
                    <a:pt x="45" y="110"/>
                    <a:pt x="45" y="110"/>
                    <a:pt x="44" y="110"/>
                  </a:cubicBezTo>
                  <a:cubicBezTo>
                    <a:pt x="44" y="110"/>
                    <a:pt x="44" y="109"/>
                    <a:pt x="44" y="109"/>
                  </a:cubicBezTo>
                  <a:cubicBezTo>
                    <a:pt x="44" y="109"/>
                    <a:pt x="44" y="109"/>
                    <a:pt x="43" y="109"/>
                  </a:cubicBezTo>
                  <a:cubicBezTo>
                    <a:pt x="43" y="108"/>
                    <a:pt x="43" y="108"/>
                    <a:pt x="43" y="107"/>
                  </a:cubicBezTo>
                  <a:cubicBezTo>
                    <a:pt x="42" y="107"/>
                    <a:pt x="42" y="107"/>
                    <a:pt x="42" y="107"/>
                  </a:cubicBezTo>
                  <a:cubicBezTo>
                    <a:pt x="42" y="106"/>
                    <a:pt x="42" y="106"/>
                    <a:pt x="41" y="106"/>
                  </a:cubicBezTo>
                  <a:cubicBezTo>
                    <a:pt x="41" y="105"/>
                    <a:pt x="41" y="105"/>
                    <a:pt x="41" y="105"/>
                  </a:cubicBezTo>
                  <a:cubicBezTo>
                    <a:pt x="47" y="104"/>
                    <a:pt x="53" y="103"/>
                    <a:pt x="58" y="103"/>
                  </a:cubicBezTo>
                  <a:lnTo>
                    <a:pt x="58" y="116"/>
                  </a:lnTo>
                  <a:close/>
                  <a:moveTo>
                    <a:pt x="58" y="100"/>
                  </a:moveTo>
                  <a:cubicBezTo>
                    <a:pt x="58" y="100"/>
                    <a:pt x="58" y="100"/>
                    <a:pt x="57" y="100"/>
                  </a:cubicBezTo>
                  <a:cubicBezTo>
                    <a:pt x="57" y="100"/>
                    <a:pt x="57" y="100"/>
                    <a:pt x="56" y="100"/>
                  </a:cubicBezTo>
                  <a:cubicBezTo>
                    <a:pt x="56" y="100"/>
                    <a:pt x="55" y="100"/>
                    <a:pt x="55" y="100"/>
                  </a:cubicBezTo>
                  <a:cubicBezTo>
                    <a:pt x="54" y="100"/>
                    <a:pt x="54" y="100"/>
                    <a:pt x="54" y="100"/>
                  </a:cubicBezTo>
                  <a:cubicBezTo>
                    <a:pt x="53" y="100"/>
                    <a:pt x="53" y="100"/>
                    <a:pt x="52" y="100"/>
                  </a:cubicBezTo>
                  <a:cubicBezTo>
                    <a:pt x="52" y="100"/>
                    <a:pt x="52" y="100"/>
                    <a:pt x="51" y="100"/>
                  </a:cubicBezTo>
                  <a:cubicBezTo>
                    <a:pt x="50" y="100"/>
                    <a:pt x="50" y="100"/>
                    <a:pt x="49" y="100"/>
                  </a:cubicBezTo>
                  <a:cubicBezTo>
                    <a:pt x="49" y="100"/>
                    <a:pt x="48" y="100"/>
                    <a:pt x="48" y="100"/>
                  </a:cubicBezTo>
                  <a:cubicBezTo>
                    <a:pt x="48" y="101"/>
                    <a:pt x="47" y="101"/>
                    <a:pt x="46" y="101"/>
                  </a:cubicBezTo>
                  <a:cubicBezTo>
                    <a:pt x="46" y="101"/>
                    <a:pt x="46" y="101"/>
                    <a:pt x="45" y="101"/>
                  </a:cubicBezTo>
                  <a:cubicBezTo>
                    <a:pt x="45" y="101"/>
                    <a:pt x="44" y="101"/>
                    <a:pt x="44" y="101"/>
                  </a:cubicBezTo>
                  <a:cubicBezTo>
                    <a:pt x="43" y="101"/>
                    <a:pt x="43" y="101"/>
                    <a:pt x="43" y="102"/>
                  </a:cubicBezTo>
                  <a:cubicBezTo>
                    <a:pt x="42" y="102"/>
                    <a:pt x="42" y="102"/>
                    <a:pt x="41" y="102"/>
                  </a:cubicBezTo>
                  <a:cubicBezTo>
                    <a:pt x="41" y="102"/>
                    <a:pt x="40" y="102"/>
                    <a:pt x="40" y="102"/>
                  </a:cubicBezTo>
                  <a:cubicBezTo>
                    <a:pt x="40" y="102"/>
                    <a:pt x="39" y="102"/>
                    <a:pt x="39" y="102"/>
                  </a:cubicBezTo>
                  <a:cubicBezTo>
                    <a:pt x="39" y="102"/>
                    <a:pt x="39" y="102"/>
                    <a:pt x="39" y="101"/>
                  </a:cubicBezTo>
                  <a:cubicBezTo>
                    <a:pt x="39" y="101"/>
                    <a:pt x="38" y="101"/>
                    <a:pt x="38" y="101"/>
                  </a:cubicBezTo>
                  <a:cubicBezTo>
                    <a:pt x="38" y="100"/>
                    <a:pt x="38" y="100"/>
                    <a:pt x="37" y="99"/>
                  </a:cubicBezTo>
                  <a:cubicBezTo>
                    <a:pt x="37" y="99"/>
                    <a:pt x="37" y="99"/>
                    <a:pt x="37" y="99"/>
                  </a:cubicBezTo>
                  <a:cubicBezTo>
                    <a:pt x="37" y="98"/>
                    <a:pt x="36" y="97"/>
                    <a:pt x="36" y="96"/>
                  </a:cubicBezTo>
                  <a:cubicBezTo>
                    <a:pt x="36" y="96"/>
                    <a:pt x="36" y="96"/>
                    <a:pt x="36" y="96"/>
                  </a:cubicBezTo>
                  <a:cubicBezTo>
                    <a:pt x="35" y="95"/>
                    <a:pt x="35" y="95"/>
                    <a:pt x="35" y="94"/>
                  </a:cubicBezTo>
                  <a:cubicBezTo>
                    <a:pt x="35" y="94"/>
                    <a:pt x="35" y="94"/>
                    <a:pt x="34" y="93"/>
                  </a:cubicBezTo>
                  <a:cubicBezTo>
                    <a:pt x="34" y="93"/>
                    <a:pt x="34" y="92"/>
                    <a:pt x="34" y="92"/>
                  </a:cubicBezTo>
                  <a:cubicBezTo>
                    <a:pt x="34" y="92"/>
                    <a:pt x="33" y="91"/>
                    <a:pt x="33" y="91"/>
                  </a:cubicBezTo>
                  <a:cubicBezTo>
                    <a:pt x="33" y="91"/>
                    <a:pt x="33" y="90"/>
                    <a:pt x="33" y="90"/>
                  </a:cubicBezTo>
                  <a:cubicBezTo>
                    <a:pt x="33" y="89"/>
                    <a:pt x="33" y="89"/>
                    <a:pt x="32" y="89"/>
                  </a:cubicBezTo>
                  <a:cubicBezTo>
                    <a:pt x="32" y="88"/>
                    <a:pt x="32" y="88"/>
                    <a:pt x="32" y="87"/>
                  </a:cubicBezTo>
                  <a:cubicBezTo>
                    <a:pt x="32" y="87"/>
                    <a:pt x="32" y="87"/>
                    <a:pt x="32" y="86"/>
                  </a:cubicBezTo>
                  <a:cubicBezTo>
                    <a:pt x="32" y="86"/>
                    <a:pt x="32" y="86"/>
                    <a:pt x="32" y="86"/>
                  </a:cubicBezTo>
                  <a:cubicBezTo>
                    <a:pt x="58" y="86"/>
                    <a:pt x="58" y="86"/>
                    <a:pt x="58" y="86"/>
                  </a:cubicBezTo>
                  <a:lnTo>
                    <a:pt x="58" y="100"/>
                  </a:lnTo>
                  <a:close/>
                  <a:moveTo>
                    <a:pt x="58" y="83"/>
                  </a:moveTo>
                  <a:cubicBezTo>
                    <a:pt x="30" y="83"/>
                    <a:pt x="30" y="83"/>
                    <a:pt x="30" y="83"/>
                  </a:cubicBezTo>
                  <a:cubicBezTo>
                    <a:pt x="30" y="82"/>
                    <a:pt x="30" y="82"/>
                    <a:pt x="30" y="82"/>
                  </a:cubicBezTo>
                  <a:cubicBezTo>
                    <a:pt x="30" y="82"/>
                    <a:pt x="30" y="81"/>
                    <a:pt x="30" y="81"/>
                  </a:cubicBezTo>
                  <a:cubicBezTo>
                    <a:pt x="30" y="80"/>
                    <a:pt x="29" y="80"/>
                    <a:pt x="29" y="79"/>
                  </a:cubicBezTo>
                  <a:cubicBezTo>
                    <a:pt x="29" y="79"/>
                    <a:pt x="29" y="79"/>
                    <a:pt x="29" y="78"/>
                  </a:cubicBezTo>
                  <a:cubicBezTo>
                    <a:pt x="29" y="78"/>
                    <a:pt x="29" y="77"/>
                    <a:pt x="29" y="76"/>
                  </a:cubicBezTo>
                  <a:cubicBezTo>
                    <a:pt x="29" y="76"/>
                    <a:pt x="29" y="76"/>
                    <a:pt x="29" y="76"/>
                  </a:cubicBezTo>
                  <a:cubicBezTo>
                    <a:pt x="28" y="75"/>
                    <a:pt x="28" y="74"/>
                    <a:pt x="28" y="73"/>
                  </a:cubicBezTo>
                  <a:cubicBezTo>
                    <a:pt x="28" y="73"/>
                    <a:pt x="28" y="73"/>
                    <a:pt x="28" y="72"/>
                  </a:cubicBezTo>
                  <a:cubicBezTo>
                    <a:pt x="28" y="72"/>
                    <a:pt x="28" y="71"/>
                    <a:pt x="28" y="70"/>
                  </a:cubicBezTo>
                  <a:cubicBezTo>
                    <a:pt x="28" y="70"/>
                    <a:pt x="28" y="70"/>
                    <a:pt x="28" y="69"/>
                  </a:cubicBezTo>
                  <a:cubicBezTo>
                    <a:pt x="28" y="69"/>
                    <a:pt x="27" y="68"/>
                    <a:pt x="27" y="68"/>
                  </a:cubicBezTo>
                  <a:cubicBezTo>
                    <a:pt x="27" y="67"/>
                    <a:pt x="27" y="67"/>
                    <a:pt x="27" y="67"/>
                  </a:cubicBezTo>
                  <a:cubicBezTo>
                    <a:pt x="27" y="66"/>
                    <a:pt x="27" y="66"/>
                    <a:pt x="27" y="65"/>
                  </a:cubicBezTo>
                  <a:cubicBezTo>
                    <a:pt x="27" y="65"/>
                    <a:pt x="27" y="64"/>
                    <a:pt x="27" y="64"/>
                  </a:cubicBezTo>
                  <a:cubicBezTo>
                    <a:pt x="27" y="64"/>
                    <a:pt x="27" y="64"/>
                    <a:pt x="27" y="63"/>
                  </a:cubicBezTo>
                  <a:cubicBezTo>
                    <a:pt x="58" y="63"/>
                    <a:pt x="58" y="63"/>
                    <a:pt x="58" y="63"/>
                  </a:cubicBezTo>
                  <a:lnTo>
                    <a:pt x="58" y="83"/>
                  </a:lnTo>
                  <a:close/>
                  <a:moveTo>
                    <a:pt x="58" y="60"/>
                  </a:moveTo>
                  <a:cubicBezTo>
                    <a:pt x="27" y="60"/>
                    <a:pt x="27" y="60"/>
                    <a:pt x="27" y="60"/>
                  </a:cubicBezTo>
                  <a:cubicBezTo>
                    <a:pt x="27" y="60"/>
                    <a:pt x="27" y="59"/>
                    <a:pt x="27" y="59"/>
                  </a:cubicBezTo>
                  <a:cubicBezTo>
                    <a:pt x="27" y="59"/>
                    <a:pt x="27" y="58"/>
                    <a:pt x="27" y="58"/>
                  </a:cubicBezTo>
                  <a:cubicBezTo>
                    <a:pt x="27" y="57"/>
                    <a:pt x="27" y="57"/>
                    <a:pt x="27" y="56"/>
                  </a:cubicBezTo>
                  <a:cubicBezTo>
                    <a:pt x="27" y="56"/>
                    <a:pt x="27" y="55"/>
                    <a:pt x="27" y="55"/>
                  </a:cubicBezTo>
                  <a:cubicBezTo>
                    <a:pt x="27" y="54"/>
                    <a:pt x="27" y="54"/>
                    <a:pt x="27" y="53"/>
                  </a:cubicBezTo>
                  <a:cubicBezTo>
                    <a:pt x="28" y="53"/>
                    <a:pt x="28" y="53"/>
                    <a:pt x="28" y="52"/>
                  </a:cubicBezTo>
                  <a:cubicBezTo>
                    <a:pt x="28" y="51"/>
                    <a:pt x="28" y="50"/>
                    <a:pt x="28" y="49"/>
                  </a:cubicBezTo>
                  <a:cubicBezTo>
                    <a:pt x="28" y="49"/>
                    <a:pt x="28" y="49"/>
                    <a:pt x="28" y="49"/>
                  </a:cubicBezTo>
                  <a:cubicBezTo>
                    <a:pt x="28" y="48"/>
                    <a:pt x="28" y="47"/>
                    <a:pt x="28" y="47"/>
                  </a:cubicBezTo>
                  <a:cubicBezTo>
                    <a:pt x="29" y="46"/>
                    <a:pt x="29" y="46"/>
                    <a:pt x="29" y="46"/>
                  </a:cubicBezTo>
                  <a:cubicBezTo>
                    <a:pt x="29" y="45"/>
                    <a:pt x="29" y="45"/>
                    <a:pt x="29" y="44"/>
                  </a:cubicBezTo>
                  <a:cubicBezTo>
                    <a:pt x="29" y="44"/>
                    <a:pt x="29" y="43"/>
                    <a:pt x="29" y="43"/>
                  </a:cubicBezTo>
                  <a:cubicBezTo>
                    <a:pt x="29" y="42"/>
                    <a:pt x="30" y="42"/>
                    <a:pt x="30" y="41"/>
                  </a:cubicBezTo>
                  <a:cubicBezTo>
                    <a:pt x="30" y="41"/>
                    <a:pt x="30" y="40"/>
                    <a:pt x="30" y="40"/>
                  </a:cubicBezTo>
                  <a:cubicBezTo>
                    <a:pt x="30" y="40"/>
                    <a:pt x="30" y="39"/>
                    <a:pt x="30" y="39"/>
                  </a:cubicBezTo>
                  <a:cubicBezTo>
                    <a:pt x="58" y="39"/>
                    <a:pt x="58" y="39"/>
                    <a:pt x="58" y="39"/>
                  </a:cubicBezTo>
                  <a:lnTo>
                    <a:pt x="58" y="60"/>
                  </a:lnTo>
                  <a:close/>
                  <a:moveTo>
                    <a:pt x="58" y="22"/>
                  </a:moveTo>
                  <a:cubicBezTo>
                    <a:pt x="58" y="36"/>
                    <a:pt x="58" y="36"/>
                    <a:pt x="58" y="36"/>
                  </a:cubicBezTo>
                  <a:cubicBezTo>
                    <a:pt x="31" y="36"/>
                    <a:pt x="31" y="36"/>
                    <a:pt x="31" y="36"/>
                  </a:cubicBezTo>
                  <a:cubicBezTo>
                    <a:pt x="31" y="36"/>
                    <a:pt x="31" y="35"/>
                    <a:pt x="31" y="35"/>
                  </a:cubicBezTo>
                  <a:cubicBezTo>
                    <a:pt x="32" y="35"/>
                    <a:pt x="32" y="35"/>
                    <a:pt x="32" y="35"/>
                  </a:cubicBezTo>
                  <a:cubicBezTo>
                    <a:pt x="32" y="34"/>
                    <a:pt x="32" y="34"/>
                    <a:pt x="32" y="33"/>
                  </a:cubicBezTo>
                  <a:cubicBezTo>
                    <a:pt x="32" y="33"/>
                    <a:pt x="33" y="32"/>
                    <a:pt x="33" y="32"/>
                  </a:cubicBezTo>
                  <a:cubicBezTo>
                    <a:pt x="33" y="32"/>
                    <a:pt x="33" y="31"/>
                    <a:pt x="33" y="31"/>
                  </a:cubicBezTo>
                  <a:cubicBezTo>
                    <a:pt x="33" y="30"/>
                    <a:pt x="34" y="30"/>
                    <a:pt x="34" y="30"/>
                  </a:cubicBezTo>
                  <a:cubicBezTo>
                    <a:pt x="34" y="29"/>
                    <a:pt x="34" y="29"/>
                    <a:pt x="34" y="28"/>
                  </a:cubicBezTo>
                  <a:cubicBezTo>
                    <a:pt x="35" y="28"/>
                    <a:pt x="35" y="28"/>
                    <a:pt x="35" y="27"/>
                  </a:cubicBezTo>
                  <a:cubicBezTo>
                    <a:pt x="35" y="27"/>
                    <a:pt x="35" y="26"/>
                    <a:pt x="36" y="25"/>
                  </a:cubicBezTo>
                  <a:cubicBezTo>
                    <a:pt x="36" y="25"/>
                    <a:pt x="36" y="25"/>
                    <a:pt x="36" y="25"/>
                  </a:cubicBezTo>
                  <a:cubicBezTo>
                    <a:pt x="36" y="24"/>
                    <a:pt x="37" y="23"/>
                    <a:pt x="37" y="23"/>
                  </a:cubicBezTo>
                  <a:cubicBezTo>
                    <a:pt x="37" y="22"/>
                    <a:pt x="37" y="22"/>
                    <a:pt x="37" y="22"/>
                  </a:cubicBezTo>
                  <a:cubicBezTo>
                    <a:pt x="38" y="21"/>
                    <a:pt x="38" y="21"/>
                    <a:pt x="38" y="20"/>
                  </a:cubicBezTo>
                  <a:cubicBezTo>
                    <a:pt x="39" y="20"/>
                    <a:pt x="39" y="20"/>
                    <a:pt x="39" y="20"/>
                  </a:cubicBezTo>
                  <a:cubicBezTo>
                    <a:pt x="39" y="19"/>
                    <a:pt x="39" y="19"/>
                    <a:pt x="39" y="19"/>
                  </a:cubicBezTo>
                  <a:cubicBezTo>
                    <a:pt x="40" y="19"/>
                    <a:pt x="40" y="19"/>
                    <a:pt x="40" y="19"/>
                  </a:cubicBezTo>
                  <a:cubicBezTo>
                    <a:pt x="40" y="19"/>
                    <a:pt x="41" y="19"/>
                    <a:pt x="41" y="19"/>
                  </a:cubicBezTo>
                  <a:cubicBezTo>
                    <a:pt x="42" y="19"/>
                    <a:pt x="42" y="20"/>
                    <a:pt x="43" y="20"/>
                  </a:cubicBezTo>
                  <a:cubicBezTo>
                    <a:pt x="43" y="20"/>
                    <a:pt x="44" y="20"/>
                    <a:pt x="44" y="20"/>
                  </a:cubicBezTo>
                  <a:cubicBezTo>
                    <a:pt x="45" y="20"/>
                    <a:pt x="45" y="20"/>
                    <a:pt x="46" y="21"/>
                  </a:cubicBezTo>
                  <a:cubicBezTo>
                    <a:pt x="46" y="21"/>
                    <a:pt x="46" y="21"/>
                    <a:pt x="47" y="21"/>
                  </a:cubicBezTo>
                  <a:cubicBezTo>
                    <a:pt x="47" y="21"/>
                    <a:pt x="48" y="21"/>
                    <a:pt x="49" y="21"/>
                  </a:cubicBezTo>
                  <a:cubicBezTo>
                    <a:pt x="49" y="21"/>
                    <a:pt x="49" y="21"/>
                    <a:pt x="49" y="21"/>
                  </a:cubicBezTo>
                  <a:cubicBezTo>
                    <a:pt x="50" y="21"/>
                    <a:pt x="51" y="22"/>
                    <a:pt x="52" y="22"/>
                  </a:cubicBezTo>
                  <a:cubicBezTo>
                    <a:pt x="52" y="22"/>
                    <a:pt x="52" y="22"/>
                    <a:pt x="52" y="22"/>
                  </a:cubicBezTo>
                  <a:cubicBezTo>
                    <a:pt x="53" y="22"/>
                    <a:pt x="54" y="22"/>
                    <a:pt x="54" y="22"/>
                  </a:cubicBezTo>
                  <a:cubicBezTo>
                    <a:pt x="55" y="22"/>
                    <a:pt x="55" y="22"/>
                    <a:pt x="55" y="22"/>
                  </a:cubicBezTo>
                  <a:cubicBezTo>
                    <a:pt x="56" y="22"/>
                    <a:pt x="56" y="22"/>
                    <a:pt x="57" y="22"/>
                  </a:cubicBezTo>
                  <a:cubicBezTo>
                    <a:pt x="57" y="22"/>
                    <a:pt x="57" y="22"/>
                    <a:pt x="58" y="22"/>
                  </a:cubicBezTo>
                  <a:cubicBezTo>
                    <a:pt x="58" y="22"/>
                    <a:pt x="58" y="22"/>
                    <a:pt x="58" y="22"/>
                  </a:cubicBezTo>
                  <a:close/>
                  <a:moveTo>
                    <a:pt x="58" y="19"/>
                  </a:moveTo>
                  <a:cubicBezTo>
                    <a:pt x="58" y="19"/>
                    <a:pt x="58" y="19"/>
                    <a:pt x="58" y="19"/>
                  </a:cubicBezTo>
                  <a:cubicBezTo>
                    <a:pt x="57" y="19"/>
                    <a:pt x="57" y="19"/>
                    <a:pt x="57" y="19"/>
                  </a:cubicBezTo>
                  <a:cubicBezTo>
                    <a:pt x="56" y="19"/>
                    <a:pt x="56" y="19"/>
                    <a:pt x="55" y="19"/>
                  </a:cubicBezTo>
                  <a:cubicBezTo>
                    <a:pt x="55" y="19"/>
                    <a:pt x="55" y="19"/>
                    <a:pt x="55" y="19"/>
                  </a:cubicBezTo>
                  <a:cubicBezTo>
                    <a:pt x="54" y="19"/>
                    <a:pt x="53" y="18"/>
                    <a:pt x="53" y="18"/>
                  </a:cubicBezTo>
                  <a:cubicBezTo>
                    <a:pt x="53" y="18"/>
                    <a:pt x="52" y="18"/>
                    <a:pt x="52" y="18"/>
                  </a:cubicBezTo>
                  <a:cubicBezTo>
                    <a:pt x="52" y="18"/>
                    <a:pt x="51" y="18"/>
                    <a:pt x="50" y="18"/>
                  </a:cubicBezTo>
                  <a:cubicBezTo>
                    <a:pt x="50" y="18"/>
                    <a:pt x="49" y="18"/>
                    <a:pt x="49" y="18"/>
                  </a:cubicBezTo>
                  <a:cubicBezTo>
                    <a:pt x="49" y="18"/>
                    <a:pt x="48" y="18"/>
                    <a:pt x="47" y="17"/>
                  </a:cubicBezTo>
                  <a:cubicBezTo>
                    <a:pt x="47" y="17"/>
                    <a:pt x="47" y="17"/>
                    <a:pt x="47" y="17"/>
                  </a:cubicBezTo>
                  <a:cubicBezTo>
                    <a:pt x="46" y="17"/>
                    <a:pt x="46" y="17"/>
                    <a:pt x="45" y="17"/>
                  </a:cubicBezTo>
                  <a:cubicBezTo>
                    <a:pt x="45" y="17"/>
                    <a:pt x="44" y="17"/>
                    <a:pt x="44" y="17"/>
                  </a:cubicBezTo>
                  <a:cubicBezTo>
                    <a:pt x="44" y="16"/>
                    <a:pt x="43" y="16"/>
                    <a:pt x="42" y="16"/>
                  </a:cubicBezTo>
                  <a:cubicBezTo>
                    <a:pt x="42" y="16"/>
                    <a:pt x="42" y="16"/>
                    <a:pt x="42" y="16"/>
                  </a:cubicBezTo>
                  <a:cubicBezTo>
                    <a:pt x="41" y="16"/>
                    <a:pt x="41" y="16"/>
                    <a:pt x="41" y="16"/>
                  </a:cubicBezTo>
                  <a:cubicBezTo>
                    <a:pt x="41" y="15"/>
                    <a:pt x="41" y="15"/>
                    <a:pt x="41" y="15"/>
                  </a:cubicBezTo>
                  <a:cubicBezTo>
                    <a:pt x="42" y="15"/>
                    <a:pt x="42" y="15"/>
                    <a:pt x="42" y="15"/>
                  </a:cubicBezTo>
                  <a:cubicBezTo>
                    <a:pt x="42" y="15"/>
                    <a:pt x="42" y="14"/>
                    <a:pt x="42" y="14"/>
                  </a:cubicBezTo>
                  <a:cubicBezTo>
                    <a:pt x="42" y="14"/>
                    <a:pt x="42" y="14"/>
                    <a:pt x="42" y="14"/>
                  </a:cubicBezTo>
                  <a:cubicBezTo>
                    <a:pt x="43" y="13"/>
                    <a:pt x="43" y="13"/>
                    <a:pt x="43" y="13"/>
                  </a:cubicBezTo>
                  <a:cubicBezTo>
                    <a:pt x="43" y="13"/>
                    <a:pt x="43" y="13"/>
                    <a:pt x="43" y="13"/>
                  </a:cubicBezTo>
                  <a:cubicBezTo>
                    <a:pt x="43" y="12"/>
                    <a:pt x="44" y="12"/>
                    <a:pt x="44" y="12"/>
                  </a:cubicBezTo>
                  <a:cubicBezTo>
                    <a:pt x="44" y="12"/>
                    <a:pt x="44" y="12"/>
                    <a:pt x="44" y="11"/>
                  </a:cubicBezTo>
                  <a:cubicBezTo>
                    <a:pt x="44" y="11"/>
                    <a:pt x="44" y="11"/>
                    <a:pt x="44" y="11"/>
                  </a:cubicBezTo>
                  <a:cubicBezTo>
                    <a:pt x="44" y="11"/>
                    <a:pt x="45" y="11"/>
                    <a:pt x="45" y="10"/>
                  </a:cubicBezTo>
                  <a:cubicBezTo>
                    <a:pt x="45" y="10"/>
                    <a:pt x="45" y="10"/>
                    <a:pt x="45" y="10"/>
                  </a:cubicBezTo>
                  <a:cubicBezTo>
                    <a:pt x="45" y="10"/>
                    <a:pt x="45" y="10"/>
                    <a:pt x="45" y="10"/>
                  </a:cubicBezTo>
                  <a:cubicBezTo>
                    <a:pt x="45" y="9"/>
                    <a:pt x="46" y="9"/>
                    <a:pt x="46" y="9"/>
                  </a:cubicBezTo>
                  <a:cubicBezTo>
                    <a:pt x="46" y="9"/>
                    <a:pt x="46" y="9"/>
                    <a:pt x="46" y="9"/>
                  </a:cubicBezTo>
                  <a:cubicBezTo>
                    <a:pt x="46" y="9"/>
                    <a:pt x="46" y="8"/>
                    <a:pt x="46" y="8"/>
                  </a:cubicBezTo>
                  <a:cubicBezTo>
                    <a:pt x="47" y="8"/>
                    <a:pt x="47" y="8"/>
                    <a:pt x="47" y="8"/>
                  </a:cubicBezTo>
                  <a:cubicBezTo>
                    <a:pt x="47" y="8"/>
                    <a:pt x="47" y="8"/>
                    <a:pt x="47" y="7"/>
                  </a:cubicBezTo>
                  <a:cubicBezTo>
                    <a:pt x="47" y="7"/>
                    <a:pt x="47" y="7"/>
                    <a:pt x="47" y="7"/>
                  </a:cubicBezTo>
                  <a:cubicBezTo>
                    <a:pt x="47" y="7"/>
                    <a:pt x="47" y="7"/>
                    <a:pt x="48" y="7"/>
                  </a:cubicBezTo>
                  <a:cubicBezTo>
                    <a:pt x="48" y="7"/>
                    <a:pt x="48" y="7"/>
                    <a:pt x="48" y="7"/>
                  </a:cubicBezTo>
                  <a:cubicBezTo>
                    <a:pt x="48" y="6"/>
                    <a:pt x="48" y="6"/>
                    <a:pt x="48" y="6"/>
                  </a:cubicBezTo>
                  <a:cubicBezTo>
                    <a:pt x="48" y="6"/>
                    <a:pt x="48" y="6"/>
                    <a:pt x="48" y="6"/>
                  </a:cubicBezTo>
                  <a:cubicBezTo>
                    <a:pt x="49" y="5"/>
                    <a:pt x="49" y="5"/>
                    <a:pt x="49" y="5"/>
                  </a:cubicBezTo>
                  <a:cubicBezTo>
                    <a:pt x="52" y="4"/>
                    <a:pt x="55" y="4"/>
                    <a:pt x="58" y="4"/>
                  </a:cubicBezTo>
                  <a:lnTo>
                    <a:pt x="58" y="19"/>
                  </a:lnTo>
                  <a:close/>
                  <a:moveTo>
                    <a:pt x="90" y="15"/>
                  </a:moveTo>
                  <a:cubicBezTo>
                    <a:pt x="91" y="14"/>
                    <a:pt x="91" y="14"/>
                    <a:pt x="92" y="14"/>
                  </a:cubicBezTo>
                  <a:cubicBezTo>
                    <a:pt x="92" y="14"/>
                    <a:pt x="92" y="14"/>
                    <a:pt x="92" y="14"/>
                  </a:cubicBezTo>
                  <a:cubicBezTo>
                    <a:pt x="100" y="19"/>
                    <a:pt x="107" y="27"/>
                    <a:pt x="111" y="36"/>
                  </a:cubicBezTo>
                  <a:cubicBezTo>
                    <a:pt x="92" y="36"/>
                    <a:pt x="92" y="36"/>
                    <a:pt x="92" y="36"/>
                  </a:cubicBezTo>
                  <a:cubicBezTo>
                    <a:pt x="92" y="36"/>
                    <a:pt x="92" y="36"/>
                    <a:pt x="92" y="36"/>
                  </a:cubicBezTo>
                  <a:cubicBezTo>
                    <a:pt x="92" y="35"/>
                    <a:pt x="92" y="35"/>
                    <a:pt x="92" y="35"/>
                  </a:cubicBezTo>
                  <a:cubicBezTo>
                    <a:pt x="92" y="34"/>
                    <a:pt x="92" y="34"/>
                    <a:pt x="91" y="34"/>
                  </a:cubicBezTo>
                  <a:cubicBezTo>
                    <a:pt x="91" y="33"/>
                    <a:pt x="91" y="33"/>
                    <a:pt x="91" y="32"/>
                  </a:cubicBezTo>
                  <a:cubicBezTo>
                    <a:pt x="91" y="32"/>
                    <a:pt x="90" y="32"/>
                    <a:pt x="90" y="31"/>
                  </a:cubicBezTo>
                  <a:cubicBezTo>
                    <a:pt x="90" y="31"/>
                    <a:pt x="90" y="30"/>
                    <a:pt x="90" y="30"/>
                  </a:cubicBezTo>
                  <a:cubicBezTo>
                    <a:pt x="89" y="29"/>
                    <a:pt x="89" y="29"/>
                    <a:pt x="89" y="28"/>
                  </a:cubicBezTo>
                  <a:cubicBezTo>
                    <a:pt x="89" y="28"/>
                    <a:pt x="88" y="27"/>
                    <a:pt x="88" y="27"/>
                  </a:cubicBezTo>
                  <a:cubicBezTo>
                    <a:pt x="88" y="26"/>
                    <a:pt x="88" y="26"/>
                    <a:pt x="88" y="25"/>
                  </a:cubicBezTo>
                  <a:cubicBezTo>
                    <a:pt x="87" y="25"/>
                    <a:pt x="87" y="25"/>
                    <a:pt x="87" y="24"/>
                  </a:cubicBezTo>
                  <a:cubicBezTo>
                    <a:pt x="87" y="24"/>
                    <a:pt x="86" y="23"/>
                    <a:pt x="86" y="23"/>
                  </a:cubicBezTo>
                  <a:cubicBezTo>
                    <a:pt x="86" y="22"/>
                    <a:pt x="86" y="22"/>
                    <a:pt x="86" y="22"/>
                  </a:cubicBezTo>
                  <a:cubicBezTo>
                    <a:pt x="85" y="21"/>
                    <a:pt x="85" y="21"/>
                    <a:pt x="85" y="20"/>
                  </a:cubicBezTo>
                  <a:cubicBezTo>
                    <a:pt x="85" y="20"/>
                    <a:pt x="84" y="20"/>
                    <a:pt x="84" y="19"/>
                  </a:cubicBezTo>
                  <a:cubicBezTo>
                    <a:pt x="84" y="19"/>
                    <a:pt x="84" y="18"/>
                    <a:pt x="83" y="18"/>
                  </a:cubicBezTo>
                  <a:cubicBezTo>
                    <a:pt x="83" y="18"/>
                    <a:pt x="83" y="18"/>
                    <a:pt x="83" y="18"/>
                  </a:cubicBezTo>
                  <a:cubicBezTo>
                    <a:pt x="83" y="18"/>
                    <a:pt x="83" y="18"/>
                    <a:pt x="83" y="18"/>
                  </a:cubicBezTo>
                  <a:cubicBezTo>
                    <a:pt x="83" y="18"/>
                    <a:pt x="83" y="18"/>
                    <a:pt x="83" y="18"/>
                  </a:cubicBezTo>
                  <a:cubicBezTo>
                    <a:pt x="83" y="18"/>
                    <a:pt x="84" y="17"/>
                    <a:pt x="84" y="17"/>
                  </a:cubicBezTo>
                  <a:cubicBezTo>
                    <a:pt x="84" y="17"/>
                    <a:pt x="84" y="17"/>
                    <a:pt x="85" y="17"/>
                  </a:cubicBezTo>
                  <a:cubicBezTo>
                    <a:pt x="85" y="17"/>
                    <a:pt x="86" y="17"/>
                    <a:pt x="87" y="16"/>
                  </a:cubicBezTo>
                  <a:cubicBezTo>
                    <a:pt x="87" y="16"/>
                    <a:pt x="87" y="16"/>
                    <a:pt x="87" y="16"/>
                  </a:cubicBezTo>
                  <a:cubicBezTo>
                    <a:pt x="88" y="16"/>
                    <a:pt x="89" y="15"/>
                    <a:pt x="90" y="15"/>
                  </a:cubicBezTo>
                  <a:cubicBezTo>
                    <a:pt x="90" y="15"/>
                    <a:pt x="90" y="15"/>
                    <a:pt x="90" y="15"/>
                  </a:cubicBezTo>
                  <a:close/>
                  <a:moveTo>
                    <a:pt x="89" y="11"/>
                  </a:moveTo>
                  <a:cubicBezTo>
                    <a:pt x="89" y="11"/>
                    <a:pt x="89" y="12"/>
                    <a:pt x="89" y="12"/>
                  </a:cubicBezTo>
                  <a:cubicBezTo>
                    <a:pt x="89" y="12"/>
                    <a:pt x="88" y="12"/>
                    <a:pt x="88" y="12"/>
                  </a:cubicBezTo>
                  <a:cubicBezTo>
                    <a:pt x="88" y="12"/>
                    <a:pt x="87" y="12"/>
                    <a:pt x="86" y="13"/>
                  </a:cubicBezTo>
                  <a:cubicBezTo>
                    <a:pt x="86" y="13"/>
                    <a:pt x="86" y="13"/>
                    <a:pt x="85" y="13"/>
                  </a:cubicBezTo>
                  <a:cubicBezTo>
                    <a:pt x="85" y="13"/>
                    <a:pt x="84" y="14"/>
                    <a:pt x="83" y="14"/>
                  </a:cubicBezTo>
                  <a:cubicBezTo>
                    <a:pt x="83" y="14"/>
                    <a:pt x="83" y="14"/>
                    <a:pt x="83" y="14"/>
                  </a:cubicBezTo>
                  <a:cubicBezTo>
                    <a:pt x="82" y="14"/>
                    <a:pt x="82" y="14"/>
                    <a:pt x="81" y="15"/>
                  </a:cubicBezTo>
                  <a:cubicBezTo>
                    <a:pt x="81" y="14"/>
                    <a:pt x="80" y="13"/>
                    <a:pt x="80" y="12"/>
                  </a:cubicBezTo>
                  <a:cubicBezTo>
                    <a:pt x="80" y="12"/>
                    <a:pt x="80" y="12"/>
                    <a:pt x="80" y="12"/>
                  </a:cubicBezTo>
                  <a:cubicBezTo>
                    <a:pt x="79" y="11"/>
                    <a:pt x="79" y="11"/>
                    <a:pt x="79" y="11"/>
                  </a:cubicBezTo>
                  <a:cubicBezTo>
                    <a:pt x="79" y="11"/>
                    <a:pt x="79" y="10"/>
                    <a:pt x="79" y="10"/>
                  </a:cubicBezTo>
                  <a:cubicBezTo>
                    <a:pt x="78" y="10"/>
                    <a:pt x="78" y="10"/>
                    <a:pt x="78" y="10"/>
                  </a:cubicBezTo>
                  <a:cubicBezTo>
                    <a:pt x="78" y="10"/>
                    <a:pt x="78" y="9"/>
                    <a:pt x="78" y="9"/>
                  </a:cubicBezTo>
                  <a:cubicBezTo>
                    <a:pt x="78" y="9"/>
                    <a:pt x="78" y="9"/>
                    <a:pt x="78" y="9"/>
                  </a:cubicBezTo>
                  <a:cubicBezTo>
                    <a:pt x="77" y="9"/>
                    <a:pt x="77" y="8"/>
                    <a:pt x="77" y="8"/>
                  </a:cubicBezTo>
                  <a:cubicBezTo>
                    <a:pt x="77" y="8"/>
                    <a:pt x="77" y="8"/>
                    <a:pt x="77" y="8"/>
                  </a:cubicBezTo>
                  <a:cubicBezTo>
                    <a:pt x="77" y="8"/>
                    <a:pt x="77" y="7"/>
                    <a:pt x="76" y="7"/>
                  </a:cubicBezTo>
                  <a:cubicBezTo>
                    <a:pt x="76" y="7"/>
                    <a:pt x="76" y="7"/>
                    <a:pt x="76" y="7"/>
                  </a:cubicBezTo>
                  <a:cubicBezTo>
                    <a:pt x="76" y="7"/>
                    <a:pt x="76" y="6"/>
                    <a:pt x="76" y="6"/>
                  </a:cubicBezTo>
                  <a:cubicBezTo>
                    <a:pt x="76" y="6"/>
                    <a:pt x="76" y="6"/>
                    <a:pt x="76" y="6"/>
                  </a:cubicBezTo>
                  <a:cubicBezTo>
                    <a:pt x="75" y="6"/>
                    <a:pt x="75" y="6"/>
                    <a:pt x="75" y="6"/>
                  </a:cubicBezTo>
                  <a:cubicBezTo>
                    <a:pt x="80" y="7"/>
                    <a:pt x="85" y="9"/>
                    <a:pt x="89" y="11"/>
                  </a:cubicBezTo>
                  <a:close/>
                  <a:moveTo>
                    <a:pt x="62" y="4"/>
                  </a:moveTo>
                  <a:cubicBezTo>
                    <a:pt x="65" y="4"/>
                    <a:pt x="67" y="4"/>
                    <a:pt x="70" y="5"/>
                  </a:cubicBezTo>
                  <a:cubicBezTo>
                    <a:pt x="71" y="6"/>
                    <a:pt x="72" y="7"/>
                    <a:pt x="74" y="10"/>
                  </a:cubicBezTo>
                  <a:cubicBezTo>
                    <a:pt x="74" y="10"/>
                    <a:pt x="74" y="10"/>
                    <a:pt x="74" y="10"/>
                  </a:cubicBezTo>
                  <a:cubicBezTo>
                    <a:pt x="74" y="10"/>
                    <a:pt x="74" y="10"/>
                    <a:pt x="75" y="11"/>
                  </a:cubicBezTo>
                  <a:cubicBezTo>
                    <a:pt x="75" y="11"/>
                    <a:pt x="75" y="11"/>
                    <a:pt x="75" y="11"/>
                  </a:cubicBezTo>
                  <a:cubicBezTo>
                    <a:pt x="75" y="11"/>
                    <a:pt x="75" y="11"/>
                    <a:pt x="75" y="12"/>
                  </a:cubicBezTo>
                  <a:cubicBezTo>
                    <a:pt x="75" y="12"/>
                    <a:pt x="75" y="12"/>
                    <a:pt x="75" y="12"/>
                  </a:cubicBezTo>
                  <a:cubicBezTo>
                    <a:pt x="76" y="12"/>
                    <a:pt x="76" y="12"/>
                    <a:pt x="76" y="13"/>
                  </a:cubicBezTo>
                  <a:cubicBezTo>
                    <a:pt x="76" y="13"/>
                    <a:pt x="76" y="13"/>
                    <a:pt x="76" y="13"/>
                  </a:cubicBezTo>
                  <a:cubicBezTo>
                    <a:pt x="76" y="13"/>
                    <a:pt x="77" y="14"/>
                    <a:pt x="77" y="14"/>
                  </a:cubicBezTo>
                  <a:cubicBezTo>
                    <a:pt x="77" y="14"/>
                    <a:pt x="77" y="14"/>
                    <a:pt x="77" y="14"/>
                  </a:cubicBezTo>
                  <a:cubicBezTo>
                    <a:pt x="77" y="15"/>
                    <a:pt x="77" y="15"/>
                    <a:pt x="77" y="15"/>
                  </a:cubicBezTo>
                  <a:cubicBezTo>
                    <a:pt x="78" y="15"/>
                    <a:pt x="78" y="15"/>
                    <a:pt x="78" y="15"/>
                  </a:cubicBezTo>
                  <a:cubicBezTo>
                    <a:pt x="78" y="16"/>
                    <a:pt x="78" y="16"/>
                    <a:pt x="78" y="16"/>
                  </a:cubicBezTo>
                  <a:cubicBezTo>
                    <a:pt x="78" y="16"/>
                    <a:pt x="78" y="16"/>
                    <a:pt x="78" y="16"/>
                  </a:cubicBezTo>
                  <a:cubicBezTo>
                    <a:pt x="77" y="16"/>
                    <a:pt x="77" y="16"/>
                    <a:pt x="77" y="16"/>
                  </a:cubicBezTo>
                  <a:cubicBezTo>
                    <a:pt x="76" y="16"/>
                    <a:pt x="76" y="16"/>
                    <a:pt x="75" y="17"/>
                  </a:cubicBezTo>
                  <a:cubicBezTo>
                    <a:pt x="75" y="17"/>
                    <a:pt x="75" y="17"/>
                    <a:pt x="74" y="17"/>
                  </a:cubicBezTo>
                  <a:cubicBezTo>
                    <a:pt x="74" y="17"/>
                    <a:pt x="73" y="17"/>
                    <a:pt x="73" y="17"/>
                  </a:cubicBezTo>
                  <a:cubicBezTo>
                    <a:pt x="73" y="17"/>
                    <a:pt x="72" y="17"/>
                    <a:pt x="72" y="17"/>
                  </a:cubicBezTo>
                  <a:cubicBezTo>
                    <a:pt x="71" y="18"/>
                    <a:pt x="71" y="18"/>
                    <a:pt x="70" y="18"/>
                  </a:cubicBezTo>
                  <a:cubicBezTo>
                    <a:pt x="70" y="18"/>
                    <a:pt x="70" y="18"/>
                    <a:pt x="70" y="18"/>
                  </a:cubicBezTo>
                  <a:cubicBezTo>
                    <a:pt x="69" y="18"/>
                    <a:pt x="68" y="18"/>
                    <a:pt x="67" y="18"/>
                  </a:cubicBezTo>
                  <a:cubicBezTo>
                    <a:pt x="67" y="18"/>
                    <a:pt x="67" y="18"/>
                    <a:pt x="67" y="18"/>
                  </a:cubicBezTo>
                  <a:cubicBezTo>
                    <a:pt x="66" y="18"/>
                    <a:pt x="66" y="18"/>
                    <a:pt x="65" y="19"/>
                  </a:cubicBezTo>
                  <a:cubicBezTo>
                    <a:pt x="65" y="19"/>
                    <a:pt x="65" y="19"/>
                    <a:pt x="64" y="19"/>
                  </a:cubicBezTo>
                  <a:cubicBezTo>
                    <a:pt x="64" y="19"/>
                    <a:pt x="63" y="19"/>
                    <a:pt x="63" y="19"/>
                  </a:cubicBezTo>
                  <a:cubicBezTo>
                    <a:pt x="63" y="19"/>
                    <a:pt x="62" y="19"/>
                    <a:pt x="62" y="19"/>
                  </a:cubicBezTo>
                  <a:cubicBezTo>
                    <a:pt x="62" y="19"/>
                    <a:pt x="62" y="19"/>
                    <a:pt x="62" y="19"/>
                  </a:cubicBezTo>
                  <a:lnTo>
                    <a:pt x="62" y="4"/>
                  </a:lnTo>
                  <a:close/>
                  <a:moveTo>
                    <a:pt x="62" y="22"/>
                  </a:moveTo>
                  <a:cubicBezTo>
                    <a:pt x="62" y="22"/>
                    <a:pt x="62" y="22"/>
                    <a:pt x="62" y="22"/>
                  </a:cubicBezTo>
                  <a:cubicBezTo>
                    <a:pt x="62" y="22"/>
                    <a:pt x="62" y="22"/>
                    <a:pt x="62" y="22"/>
                  </a:cubicBezTo>
                  <a:cubicBezTo>
                    <a:pt x="63" y="22"/>
                    <a:pt x="63" y="22"/>
                    <a:pt x="63" y="22"/>
                  </a:cubicBezTo>
                  <a:cubicBezTo>
                    <a:pt x="64" y="22"/>
                    <a:pt x="64" y="22"/>
                    <a:pt x="65" y="22"/>
                  </a:cubicBezTo>
                  <a:cubicBezTo>
                    <a:pt x="65" y="22"/>
                    <a:pt x="65" y="22"/>
                    <a:pt x="66" y="22"/>
                  </a:cubicBezTo>
                  <a:cubicBezTo>
                    <a:pt x="66" y="22"/>
                    <a:pt x="67" y="22"/>
                    <a:pt x="67" y="22"/>
                  </a:cubicBezTo>
                  <a:cubicBezTo>
                    <a:pt x="67" y="22"/>
                    <a:pt x="68" y="22"/>
                    <a:pt x="68" y="22"/>
                  </a:cubicBezTo>
                  <a:cubicBezTo>
                    <a:pt x="69" y="22"/>
                    <a:pt x="69" y="21"/>
                    <a:pt x="70" y="21"/>
                  </a:cubicBezTo>
                  <a:cubicBezTo>
                    <a:pt x="70" y="21"/>
                    <a:pt x="70" y="21"/>
                    <a:pt x="71" y="21"/>
                  </a:cubicBezTo>
                  <a:cubicBezTo>
                    <a:pt x="71" y="21"/>
                    <a:pt x="72" y="21"/>
                    <a:pt x="73" y="21"/>
                  </a:cubicBezTo>
                  <a:cubicBezTo>
                    <a:pt x="73" y="21"/>
                    <a:pt x="73" y="21"/>
                    <a:pt x="73" y="21"/>
                  </a:cubicBezTo>
                  <a:cubicBezTo>
                    <a:pt x="74" y="20"/>
                    <a:pt x="75" y="20"/>
                    <a:pt x="75" y="20"/>
                  </a:cubicBezTo>
                  <a:cubicBezTo>
                    <a:pt x="76" y="20"/>
                    <a:pt x="76" y="20"/>
                    <a:pt x="76" y="20"/>
                  </a:cubicBezTo>
                  <a:cubicBezTo>
                    <a:pt x="77" y="20"/>
                    <a:pt x="78" y="20"/>
                    <a:pt x="78" y="19"/>
                  </a:cubicBezTo>
                  <a:cubicBezTo>
                    <a:pt x="78" y="19"/>
                    <a:pt x="79" y="19"/>
                    <a:pt x="79" y="19"/>
                  </a:cubicBezTo>
                  <a:cubicBezTo>
                    <a:pt x="79" y="19"/>
                    <a:pt x="80" y="19"/>
                    <a:pt x="80" y="19"/>
                  </a:cubicBezTo>
                  <a:cubicBezTo>
                    <a:pt x="80" y="19"/>
                    <a:pt x="80" y="19"/>
                    <a:pt x="80" y="19"/>
                  </a:cubicBezTo>
                  <a:cubicBezTo>
                    <a:pt x="81" y="20"/>
                    <a:pt x="81" y="20"/>
                    <a:pt x="81" y="21"/>
                  </a:cubicBezTo>
                  <a:cubicBezTo>
                    <a:pt x="81" y="21"/>
                    <a:pt x="82" y="21"/>
                    <a:pt x="82" y="22"/>
                  </a:cubicBezTo>
                  <a:cubicBezTo>
                    <a:pt x="82" y="22"/>
                    <a:pt x="82" y="23"/>
                    <a:pt x="82" y="23"/>
                  </a:cubicBezTo>
                  <a:cubicBezTo>
                    <a:pt x="83" y="24"/>
                    <a:pt x="83" y="24"/>
                    <a:pt x="84" y="25"/>
                  </a:cubicBezTo>
                  <a:cubicBezTo>
                    <a:pt x="84" y="25"/>
                    <a:pt x="84" y="26"/>
                    <a:pt x="84" y="26"/>
                  </a:cubicBezTo>
                  <a:cubicBezTo>
                    <a:pt x="84" y="26"/>
                    <a:pt x="84" y="27"/>
                    <a:pt x="85" y="28"/>
                  </a:cubicBezTo>
                  <a:cubicBezTo>
                    <a:pt x="85" y="28"/>
                    <a:pt x="85" y="28"/>
                    <a:pt x="85" y="29"/>
                  </a:cubicBezTo>
                  <a:cubicBezTo>
                    <a:pt x="85" y="29"/>
                    <a:pt x="86" y="29"/>
                    <a:pt x="86" y="30"/>
                  </a:cubicBezTo>
                  <a:cubicBezTo>
                    <a:pt x="86" y="30"/>
                    <a:pt x="86" y="31"/>
                    <a:pt x="86" y="31"/>
                  </a:cubicBezTo>
                  <a:cubicBezTo>
                    <a:pt x="87" y="31"/>
                    <a:pt x="87" y="32"/>
                    <a:pt x="87" y="32"/>
                  </a:cubicBezTo>
                  <a:cubicBezTo>
                    <a:pt x="87" y="33"/>
                    <a:pt x="87" y="33"/>
                    <a:pt x="87" y="33"/>
                  </a:cubicBezTo>
                  <a:cubicBezTo>
                    <a:pt x="88" y="34"/>
                    <a:pt x="88" y="34"/>
                    <a:pt x="88" y="35"/>
                  </a:cubicBezTo>
                  <a:cubicBezTo>
                    <a:pt x="88" y="35"/>
                    <a:pt x="88" y="35"/>
                    <a:pt x="88" y="36"/>
                  </a:cubicBezTo>
                  <a:cubicBezTo>
                    <a:pt x="88" y="36"/>
                    <a:pt x="88" y="36"/>
                    <a:pt x="88" y="36"/>
                  </a:cubicBezTo>
                  <a:cubicBezTo>
                    <a:pt x="62" y="36"/>
                    <a:pt x="62" y="36"/>
                    <a:pt x="62" y="36"/>
                  </a:cubicBezTo>
                  <a:lnTo>
                    <a:pt x="62" y="22"/>
                  </a:lnTo>
                  <a:close/>
                  <a:moveTo>
                    <a:pt x="62" y="39"/>
                  </a:moveTo>
                  <a:cubicBezTo>
                    <a:pt x="90" y="39"/>
                    <a:pt x="90" y="39"/>
                    <a:pt x="90" y="39"/>
                  </a:cubicBezTo>
                  <a:cubicBezTo>
                    <a:pt x="90" y="39"/>
                    <a:pt x="90" y="40"/>
                    <a:pt x="90" y="40"/>
                  </a:cubicBezTo>
                  <a:cubicBezTo>
                    <a:pt x="90" y="41"/>
                    <a:pt x="90" y="41"/>
                    <a:pt x="91" y="41"/>
                  </a:cubicBezTo>
                  <a:cubicBezTo>
                    <a:pt x="91" y="42"/>
                    <a:pt x="91" y="42"/>
                    <a:pt x="91" y="43"/>
                  </a:cubicBezTo>
                  <a:cubicBezTo>
                    <a:pt x="91" y="43"/>
                    <a:pt x="91" y="44"/>
                    <a:pt x="91" y="44"/>
                  </a:cubicBezTo>
                  <a:cubicBezTo>
                    <a:pt x="91" y="45"/>
                    <a:pt x="92" y="45"/>
                    <a:pt x="92" y="45"/>
                  </a:cubicBezTo>
                  <a:cubicBezTo>
                    <a:pt x="82" y="46"/>
                    <a:pt x="74" y="52"/>
                    <a:pt x="71" y="60"/>
                  </a:cubicBezTo>
                  <a:cubicBezTo>
                    <a:pt x="62" y="60"/>
                    <a:pt x="62" y="60"/>
                    <a:pt x="62" y="60"/>
                  </a:cubicBezTo>
                  <a:lnTo>
                    <a:pt x="62" y="39"/>
                  </a:lnTo>
                  <a:close/>
                  <a:moveTo>
                    <a:pt x="62" y="63"/>
                  </a:moveTo>
                  <a:cubicBezTo>
                    <a:pt x="70" y="63"/>
                    <a:pt x="70" y="63"/>
                    <a:pt x="70" y="63"/>
                  </a:cubicBezTo>
                  <a:cubicBezTo>
                    <a:pt x="69" y="65"/>
                    <a:pt x="69" y="68"/>
                    <a:pt x="69" y="70"/>
                  </a:cubicBezTo>
                  <a:cubicBezTo>
                    <a:pt x="69" y="75"/>
                    <a:pt x="70" y="79"/>
                    <a:pt x="73" y="83"/>
                  </a:cubicBezTo>
                  <a:cubicBezTo>
                    <a:pt x="62" y="83"/>
                    <a:pt x="62" y="83"/>
                    <a:pt x="62" y="83"/>
                  </a:cubicBezTo>
                  <a:lnTo>
                    <a:pt x="62" y="63"/>
                  </a:lnTo>
                  <a:close/>
                  <a:moveTo>
                    <a:pt x="62" y="86"/>
                  </a:moveTo>
                  <a:cubicBezTo>
                    <a:pt x="75" y="86"/>
                    <a:pt x="75" y="86"/>
                    <a:pt x="75" y="86"/>
                  </a:cubicBezTo>
                  <a:cubicBezTo>
                    <a:pt x="78" y="89"/>
                    <a:pt x="81" y="91"/>
                    <a:pt x="85" y="93"/>
                  </a:cubicBezTo>
                  <a:cubicBezTo>
                    <a:pt x="85" y="93"/>
                    <a:pt x="85" y="93"/>
                    <a:pt x="84" y="93"/>
                  </a:cubicBezTo>
                  <a:cubicBezTo>
                    <a:pt x="84" y="93"/>
                    <a:pt x="84" y="94"/>
                    <a:pt x="84" y="94"/>
                  </a:cubicBezTo>
                  <a:cubicBezTo>
                    <a:pt x="84" y="94"/>
                    <a:pt x="83" y="95"/>
                    <a:pt x="83" y="96"/>
                  </a:cubicBezTo>
                  <a:cubicBezTo>
                    <a:pt x="83" y="96"/>
                    <a:pt x="83" y="96"/>
                    <a:pt x="83" y="96"/>
                  </a:cubicBezTo>
                  <a:cubicBezTo>
                    <a:pt x="82" y="97"/>
                    <a:pt x="82" y="98"/>
                    <a:pt x="82" y="98"/>
                  </a:cubicBezTo>
                  <a:cubicBezTo>
                    <a:pt x="81" y="98"/>
                    <a:pt x="81" y="99"/>
                    <a:pt x="81" y="99"/>
                  </a:cubicBezTo>
                  <a:cubicBezTo>
                    <a:pt x="81" y="99"/>
                    <a:pt x="81" y="100"/>
                    <a:pt x="80" y="101"/>
                  </a:cubicBezTo>
                  <a:cubicBezTo>
                    <a:pt x="80" y="101"/>
                    <a:pt x="80" y="101"/>
                    <a:pt x="80" y="101"/>
                  </a:cubicBezTo>
                  <a:cubicBezTo>
                    <a:pt x="80" y="101"/>
                    <a:pt x="79" y="102"/>
                    <a:pt x="79" y="102"/>
                  </a:cubicBezTo>
                  <a:cubicBezTo>
                    <a:pt x="79" y="102"/>
                    <a:pt x="79" y="102"/>
                    <a:pt x="79" y="102"/>
                  </a:cubicBezTo>
                  <a:cubicBezTo>
                    <a:pt x="78" y="102"/>
                    <a:pt x="78" y="102"/>
                    <a:pt x="77" y="102"/>
                  </a:cubicBezTo>
                  <a:cubicBezTo>
                    <a:pt x="77" y="102"/>
                    <a:pt x="77" y="102"/>
                    <a:pt x="76" y="101"/>
                  </a:cubicBezTo>
                  <a:cubicBezTo>
                    <a:pt x="76" y="101"/>
                    <a:pt x="75" y="101"/>
                    <a:pt x="75" y="101"/>
                  </a:cubicBezTo>
                  <a:cubicBezTo>
                    <a:pt x="75" y="101"/>
                    <a:pt x="74" y="101"/>
                    <a:pt x="73" y="101"/>
                  </a:cubicBezTo>
                  <a:cubicBezTo>
                    <a:pt x="73" y="101"/>
                    <a:pt x="73" y="101"/>
                    <a:pt x="73" y="101"/>
                  </a:cubicBezTo>
                  <a:cubicBezTo>
                    <a:pt x="72" y="101"/>
                    <a:pt x="71" y="101"/>
                    <a:pt x="70" y="100"/>
                  </a:cubicBezTo>
                  <a:cubicBezTo>
                    <a:pt x="70" y="100"/>
                    <a:pt x="70" y="100"/>
                    <a:pt x="70" y="100"/>
                  </a:cubicBezTo>
                  <a:cubicBezTo>
                    <a:pt x="69" y="100"/>
                    <a:pt x="69" y="100"/>
                    <a:pt x="68" y="100"/>
                  </a:cubicBezTo>
                  <a:cubicBezTo>
                    <a:pt x="68" y="100"/>
                    <a:pt x="67" y="100"/>
                    <a:pt x="67" y="100"/>
                  </a:cubicBezTo>
                  <a:cubicBezTo>
                    <a:pt x="67" y="100"/>
                    <a:pt x="66" y="100"/>
                    <a:pt x="66" y="100"/>
                  </a:cubicBezTo>
                  <a:cubicBezTo>
                    <a:pt x="65" y="100"/>
                    <a:pt x="65" y="100"/>
                    <a:pt x="65" y="100"/>
                  </a:cubicBezTo>
                  <a:cubicBezTo>
                    <a:pt x="64" y="100"/>
                    <a:pt x="64" y="100"/>
                    <a:pt x="63" y="100"/>
                  </a:cubicBezTo>
                  <a:cubicBezTo>
                    <a:pt x="63" y="100"/>
                    <a:pt x="63" y="100"/>
                    <a:pt x="62" y="100"/>
                  </a:cubicBezTo>
                  <a:cubicBezTo>
                    <a:pt x="62" y="100"/>
                    <a:pt x="62" y="100"/>
                    <a:pt x="62" y="100"/>
                  </a:cubicBezTo>
                  <a:lnTo>
                    <a:pt x="62" y="86"/>
                  </a:lnTo>
                  <a:close/>
                  <a:moveTo>
                    <a:pt x="74" y="109"/>
                  </a:moveTo>
                  <a:cubicBezTo>
                    <a:pt x="74" y="109"/>
                    <a:pt x="74" y="110"/>
                    <a:pt x="74" y="110"/>
                  </a:cubicBezTo>
                  <a:cubicBezTo>
                    <a:pt x="74" y="110"/>
                    <a:pt x="74" y="110"/>
                    <a:pt x="74" y="110"/>
                  </a:cubicBezTo>
                  <a:cubicBezTo>
                    <a:pt x="74" y="110"/>
                    <a:pt x="73" y="111"/>
                    <a:pt x="73" y="111"/>
                  </a:cubicBezTo>
                  <a:cubicBezTo>
                    <a:pt x="73" y="111"/>
                    <a:pt x="73" y="111"/>
                    <a:pt x="73" y="111"/>
                  </a:cubicBezTo>
                  <a:cubicBezTo>
                    <a:pt x="73" y="111"/>
                    <a:pt x="73" y="112"/>
                    <a:pt x="73" y="112"/>
                  </a:cubicBezTo>
                  <a:cubicBezTo>
                    <a:pt x="72" y="112"/>
                    <a:pt x="72" y="112"/>
                    <a:pt x="72" y="112"/>
                  </a:cubicBezTo>
                  <a:cubicBezTo>
                    <a:pt x="72" y="112"/>
                    <a:pt x="72" y="112"/>
                    <a:pt x="72" y="113"/>
                  </a:cubicBezTo>
                  <a:cubicBezTo>
                    <a:pt x="72" y="113"/>
                    <a:pt x="72" y="113"/>
                    <a:pt x="72" y="113"/>
                  </a:cubicBezTo>
                  <a:cubicBezTo>
                    <a:pt x="72" y="113"/>
                    <a:pt x="72" y="113"/>
                    <a:pt x="71" y="113"/>
                  </a:cubicBezTo>
                  <a:cubicBezTo>
                    <a:pt x="71" y="114"/>
                    <a:pt x="70" y="115"/>
                    <a:pt x="69" y="116"/>
                  </a:cubicBezTo>
                  <a:cubicBezTo>
                    <a:pt x="67" y="116"/>
                    <a:pt x="64" y="116"/>
                    <a:pt x="62" y="116"/>
                  </a:cubicBezTo>
                  <a:cubicBezTo>
                    <a:pt x="62" y="103"/>
                    <a:pt x="62" y="103"/>
                    <a:pt x="62" y="103"/>
                  </a:cubicBezTo>
                  <a:cubicBezTo>
                    <a:pt x="62" y="103"/>
                    <a:pt x="62" y="103"/>
                    <a:pt x="62" y="103"/>
                  </a:cubicBezTo>
                  <a:cubicBezTo>
                    <a:pt x="63" y="103"/>
                    <a:pt x="63" y="103"/>
                    <a:pt x="63" y="103"/>
                  </a:cubicBezTo>
                  <a:cubicBezTo>
                    <a:pt x="63" y="103"/>
                    <a:pt x="64" y="103"/>
                    <a:pt x="65" y="103"/>
                  </a:cubicBezTo>
                  <a:cubicBezTo>
                    <a:pt x="65" y="103"/>
                    <a:pt x="65" y="103"/>
                    <a:pt x="65" y="103"/>
                  </a:cubicBezTo>
                  <a:cubicBezTo>
                    <a:pt x="66" y="103"/>
                    <a:pt x="66" y="103"/>
                    <a:pt x="67" y="104"/>
                  </a:cubicBezTo>
                  <a:cubicBezTo>
                    <a:pt x="67" y="104"/>
                    <a:pt x="67" y="104"/>
                    <a:pt x="67" y="104"/>
                  </a:cubicBezTo>
                  <a:cubicBezTo>
                    <a:pt x="68" y="104"/>
                    <a:pt x="69" y="104"/>
                    <a:pt x="70" y="104"/>
                  </a:cubicBezTo>
                  <a:cubicBezTo>
                    <a:pt x="70" y="104"/>
                    <a:pt x="70" y="104"/>
                    <a:pt x="70" y="104"/>
                  </a:cubicBezTo>
                  <a:cubicBezTo>
                    <a:pt x="71" y="104"/>
                    <a:pt x="71" y="104"/>
                    <a:pt x="72" y="104"/>
                  </a:cubicBezTo>
                  <a:cubicBezTo>
                    <a:pt x="72" y="104"/>
                    <a:pt x="72" y="104"/>
                    <a:pt x="73" y="104"/>
                  </a:cubicBezTo>
                  <a:cubicBezTo>
                    <a:pt x="73" y="104"/>
                    <a:pt x="74" y="104"/>
                    <a:pt x="74" y="105"/>
                  </a:cubicBezTo>
                  <a:cubicBezTo>
                    <a:pt x="74" y="105"/>
                    <a:pt x="75" y="105"/>
                    <a:pt x="75" y="105"/>
                  </a:cubicBezTo>
                  <a:cubicBezTo>
                    <a:pt x="76" y="105"/>
                    <a:pt x="76" y="105"/>
                    <a:pt x="77" y="105"/>
                  </a:cubicBezTo>
                  <a:cubicBezTo>
                    <a:pt x="77" y="105"/>
                    <a:pt x="77" y="105"/>
                    <a:pt x="77" y="105"/>
                  </a:cubicBezTo>
                  <a:cubicBezTo>
                    <a:pt x="77" y="105"/>
                    <a:pt x="77" y="105"/>
                    <a:pt x="77" y="105"/>
                  </a:cubicBezTo>
                  <a:cubicBezTo>
                    <a:pt x="77" y="105"/>
                    <a:pt x="77" y="105"/>
                    <a:pt x="77" y="106"/>
                  </a:cubicBezTo>
                  <a:cubicBezTo>
                    <a:pt x="77" y="106"/>
                    <a:pt x="77" y="106"/>
                    <a:pt x="77" y="106"/>
                  </a:cubicBezTo>
                  <a:cubicBezTo>
                    <a:pt x="76" y="106"/>
                    <a:pt x="76" y="107"/>
                    <a:pt x="76" y="107"/>
                  </a:cubicBezTo>
                  <a:cubicBezTo>
                    <a:pt x="76" y="107"/>
                    <a:pt x="76" y="107"/>
                    <a:pt x="76" y="108"/>
                  </a:cubicBezTo>
                  <a:cubicBezTo>
                    <a:pt x="75" y="108"/>
                    <a:pt x="75" y="108"/>
                    <a:pt x="75" y="108"/>
                  </a:cubicBezTo>
                  <a:cubicBezTo>
                    <a:pt x="75" y="108"/>
                    <a:pt x="75" y="109"/>
                    <a:pt x="75" y="109"/>
                  </a:cubicBezTo>
                  <a:cubicBezTo>
                    <a:pt x="75" y="109"/>
                    <a:pt x="75" y="109"/>
                    <a:pt x="74" y="109"/>
                  </a:cubicBezTo>
                  <a:close/>
                  <a:moveTo>
                    <a:pt x="75" y="115"/>
                  </a:moveTo>
                  <a:cubicBezTo>
                    <a:pt x="75" y="114"/>
                    <a:pt x="76" y="113"/>
                    <a:pt x="77" y="112"/>
                  </a:cubicBezTo>
                  <a:cubicBezTo>
                    <a:pt x="77" y="112"/>
                    <a:pt x="77" y="111"/>
                    <a:pt x="77" y="111"/>
                  </a:cubicBezTo>
                  <a:cubicBezTo>
                    <a:pt x="77" y="111"/>
                    <a:pt x="78" y="111"/>
                    <a:pt x="78" y="110"/>
                  </a:cubicBezTo>
                  <a:cubicBezTo>
                    <a:pt x="78" y="110"/>
                    <a:pt x="78" y="110"/>
                    <a:pt x="78" y="110"/>
                  </a:cubicBezTo>
                  <a:cubicBezTo>
                    <a:pt x="78" y="110"/>
                    <a:pt x="78" y="110"/>
                    <a:pt x="79" y="109"/>
                  </a:cubicBezTo>
                  <a:cubicBezTo>
                    <a:pt x="79" y="109"/>
                    <a:pt x="79" y="109"/>
                    <a:pt x="79" y="109"/>
                  </a:cubicBezTo>
                  <a:cubicBezTo>
                    <a:pt x="79" y="109"/>
                    <a:pt x="79" y="108"/>
                    <a:pt x="80" y="108"/>
                  </a:cubicBezTo>
                  <a:cubicBezTo>
                    <a:pt x="80" y="108"/>
                    <a:pt x="80" y="108"/>
                    <a:pt x="80" y="108"/>
                  </a:cubicBezTo>
                  <a:cubicBezTo>
                    <a:pt x="80" y="107"/>
                    <a:pt x="80" y="107"/>
                    <a:pt x="81" y="106"/>
                  </a:cubicBezTo>
                  <a:cubicBezTo>
                    <a:pt x="81" y="106"/>
                    <a:pt x="82" y="107"/>
                    <a:pt x="82" y="107"/>
                  </a:cubicBezTo>
                  <a:cubicBezTo>
                    <a:pt x="83" y="107"/>
                    <a:pt x="83" y="107"/>
                    <a:pt x="83" y="107"/>
                  </a:cubicBezTo>
                  <a:cubicBezTo>
                    <a:pt x="84" y="107"/>
                    <a:pt x="84" y="107"/>
                    <a:pt x="85" y="108"/>
                  </a:cubicBezTo>
                  <a:cubicBezTo>
                    <a:pt x="86" y="108"/>
                    <a:pt x="86" y="108"/>
                    <a:pt x="86" y="108"/>
                  </a:cubicBezTo>
                  <a:cubicBezTo>
                    <a:pt x="87" y="108"/>
                    <a:pt x="88" y="109"/>
                    <a:pt x="89" y="109"/>
                  </a:cubicBezTo>
                  <a:cubicBezTo>
                    <a:pt x="84" y="111"/>
                    <a:pt x="80" y="113"/>
                    <a:pt x="75" y="115"/>
                  </a:cubicBezTo>
                  <a:close/>
                  <a:moveTo>
                    <a:pt x="92" y="107"/>
                  </a:moveTo>
                  <a:cubicBezTo>
                    <a:pt x="91" y="106"/>
                    <a:pt x="91" y="106"/>
                    <a:pt x="90" y="106"/>
                  </a:cubicBezTo>
                  <a:cubicBezTo>
                    <a:pt x="90" y="106"/>
                    <a:pt x="90" y="106"/>
                    <a:pt x="90" y="106"/>
                  </a:cubicBezTo>
                  <a:cubicBezTo>
                    <a:pt x="89" y="105"/>
                    <a:pt x="88" y="105"/>
                    <a:pt x="87" y="105"/>
                  </a:cubicBezTo>
                  <a:cubicBezTo>
                    <a:pt x="87" y="105"/>
                    <a:pt x="87" y="104"/>
                    <a:pt x="86" y="104"/>
                  </a:cubicBezTo>
                  <a:cubicBezTo>
                    <a:pt x="86" y="104"/>
                    <a:pt x="85" y="104"/>
                    <a:pt x="84" y="104"/>
                  </a:cubicBezTo>
                  <a:cubicBezTo>
                    <a:pt x="84" y="104"/>
                    <a:pt x="84" y="103"/>
                    <a:pt x="83" y="103"/>
                  </a:cubicBezTo>
                  <a:cubicBezTo>
                    <a:pt x="83" y="103"/>
                    <a:pt x="83" y="103"/>
                    <a:pt x="83" y="103"/>
                  </a:cubicBezTo>
                  <a:cubicBezTo>
                    <a:pt x="83" y="103"/>
                    <a:pt x="83" y="103"/>
                    <a:pt x="83" y="103"/>
                  </a:cubicBezTo>
                  <a:cubicBezTo>
                    <a:pt x="83" y="103"/>
                    <a:pt x="83" y="103"/>
                    <a:pt x="83" y="103"/>
                  </a:cubicBezTo>
                  <a:cubicBezTo>
                    <a:pt x="83" y="103"/>
                    <a:pt x="83" y="103"/>
                    <a:pt x="83" y="103"/>
                  </a:cubicBezTo>
                  <a:cubicBezTo>
                    <a:pt x="83" y="103"/>
                    <a:pt x="83" y="102"/>
                    <a:pt x="83" y="102"/>
                  </a:cubicBezTo>
                  <a:cubicBezTo>
                    <a:pt x="84" y="102"/>
                    <a:pt x="84" y="101"/>
                    <a:pt x="84" y="100"/>
                  </a:cubicBezTo>
                  <a:cubicBezTo>
                    <a:pt x="84" y="100"/>
                    <a:pt x="85" y="100"/>
                    <a:pt x="85" y="100"/>
                  </a:cubicBezTo>
                  <a:cubicBezTo>
                    <a:pt x="85" y="99"/>
                    <a:pt x="85" y="99"/>
                    <a:pt x="86" y="98"/>
                  </a:cubicBezTo>
                  <a:cubicBezTo>
                    <a:pt x="86" y="98"/>
                    <a:pt x="86" y="98"/>
                    <a:pt x="86" y="97"/>
                  </a:cubicBezTo>
                  <a:cubicBezTo>
                    <a:pt x="86" y="97"/>
                    <a:pt x="87" y="96"/>
                    <a:pt x="87" y="96"/>
                  </a:cubicBezTo>
                  <a:cubicBezTo>
                    <a:pt x="87" y="95"/>
                    <a:pt x="87" y="95"/>
                    <a:pt x="87" y="95"/>
                  </a:cubicBezTo>
                  <a:cubicBezTo>
                    <a:pt x="88" y="94"/>
                    <a:pt x="88" y="94"/>
                    <a:pt x="88" y="94"/>
                  </a:cubicBezTo>
                  <a:cubicBezTo>
                    <a:pt x="90" y="94"/>
                    <a:pt x="91" y="94"/>
                    <a:pt x="93" y="94"/>
                  </a:cubicBezTo>
                  <a:cubicBezTo>
                    <a:pt x="98" y="94"/>
                    <a:pt x="103" y="93"/>
                    <a:pt x="106" y="90"/>
                  </a:cubicBezTo>
                  <a:cubicBezTo>
                    <a:pt x="107" y="91"/>
                    <a:pt x="107" y="91"/>
                    <a:pt x="107" y="91"/>
                  </a:cubicBezTo>
                  <a:cubicBezTo>
                    <a:pt x="103" y="97"/>
                    <a:pt x="98" y="103"/>
                    <a:pt x="92" y="107"/>
                  </a:cubicBezTo>
                  <a:close/>
                  <a:moveTo>
                    <a:pt x="110" y="82"/>
                  </a:moveTo>
                  <a:cubicBezTo>
                    <a:pt x="110" y="82"/>
                    <a:pt x="109" y="83"/>
                    <a:pt x="109" y="83"/>
                  </a:cubicBezTo>
                  <a:cubicBezTo>
                    <a:pt x="109" y="83"/>
                    <a:pt x="108" y="83"/>
                    <a:pt x="108" y="84"/>
                  </a:cubicBezTo>
                  <a:cubicBezTo>
                    <a:pt x="108" y="84"/>
                    <a:pt x="108" y="84"/>
                    <a:pt x="107" y="85"/>
                  </a:cubicBezTo>
                  <a:cubicBezTo>
                    <a:pt x="107" y="85"/>
                    <a:pt x="107" y="85"/>
                    <a:pt x="107" y="86"/>
                  </a:cubicBezTo>
                  <a:cubicBezTo>
                    <a:pt x="106" y="86"/>
                    <a:pt x="106" y="86"/>
                    <a:pt x="106" y="86"/>
                  </a:cubicBezTo>
                  <a:cubicBezTo>
                    <a:pt x="102" y="89"/>
                    <a:pt x="98" y="91"/>
                    <a:pt x="93" y="91"/>
                  </a:cubicBezTo>
                  <a:cubicBezTo>
                    <a:pt x="92" y="91"/>
                    <a:pt x="91" y="91"/>
                    <a:pt x="90" y="90"/>
                  </a:cubicBezTo>
                  <a:cubicBezTo>
                    <a:pt x="89" y="90"/>
                    <a:pt x="88" y="90"/>
                    <a:pt x="88" y="90"/>
                  </a:cubicBezTo>
                  <a:cubicBezTo>
                    <a:pt x="87" y="90"/>
                    <a:pt x="87" y="90"/>
                    <a:pt x="86" y="89"/>
                  </a:cubicBezTo>
                  <a:cubicBezTo>
                    <a:pt x="84" y="89"/>
                    <a:pt x="82" y="88"/>
                    <a:pt x="80" y="86"/>
                  </a:cubicBezTo>
                  <a:cubicBezTo>
                    <a:pt x="80" y="86"/>
                    <a:pt x="79" y="85"/>
                    <a:pt x="79" y="85"/>
                  </a:cubicBezTo>
                  <a:cubicBezTo>
                    <a:pt x="78" y="84"/>
                    <a:pt x="77" y="83"/>
                    <a:pt x="77" y="83"/>
                  </a:cubicBezTo>
                  <a:cubicBezTo>
                    <a:pt x="74" y="79"/>
                    <a:pt x="72" y="75"/>
                    <a:pt x="72" y="70"/>
                  </a:cubicBezTo>
                  <a:cubicBezTo>
                    <a:pt x="72" y="68"/>
                    <a:pt x="73" y="65"/>
                    <a:pt x="73" y="63"/>
                  </a:cubicBezTo>
                  <a:cubicBezTo>
                    <a:pt x="73" y="63"/>
                    <a:pt x="74" y="62"/>
                    <a:pt x="74" y="62"/>
                  </a:cubicBezTo>
                  <a:cubicBezTo>
                    <a:pt x="74" y="61"/>
                    <a:pt x="74" y="61"/>
                    <a:pt x="75" y="60"/>
                  </a:cubicBezTo>
                  <a:cubicBezTo>
                    <a:pt x="78" y="54"/>
                    <a:pt x="85" y="49"/>
                    <a:pt x="93" y="49"/>
                  </a:cubicBezTo>
                  <a:cubicBezTo>
                    <a:pt x="93" y="49"/>
                    <a:pt x="93" y="49"/>
                    <a:pt x="93" y="49"/>
                  </a:cubicBezTo>
                  <a:cubicBezTo>
                    <a:pt x="94" y="49"/>
                    <a:pt x="94" y="49"/>
                    <a:pt x="94" y="49"/>
                  </a:cubicBezTo>
                  <a:cubicBezTo>
                    <a:pt x="95" y="49"/>
                    <a:pt x="96" y="49"/>
                    <a:pt x="96" y="49"/>
                  </a:cubicBezTo>
                  <a:cubicBezTo>
                    <a:pt x="96" y="49"/>
                    <a:pt x="96" y="49"/>
                    <a:pt x="96" y="49"/>
                  </a:cubicBezTo>
                  <a:cubicBezTo>
                    <a:pt x="103" y="50"/>
                    <a:pt x="109" y="54"/>
                    <a:pt x="112" y="60"/>
                  </a:cubicBezTo>
                  <a:cubicBezTo>
                    <a:pt x="112" y="61"/>
                    <a:pt x="112" y="61"/>
                    <a:pt x="113" y="62"/>
                  </a:cubicBezTo>
                  <a:cubicBezTo>
                    <a:pt x="113" y="62"/>
                    <a:pt x="113" y="63"/>
                    <a:pt x="113" y="63"/>
                  </a:cubicBezTo>
                  <a:cubicBezTo>
                    <a:pt x="114" y="65"/>
                    <a:pt x="114" y="68"/>
                    <a:pt x="114" y="70"/>
                  </a:cubicBezTo>
                  <a:cubicBezTo>
                    <a:pt x="114" y="74"/>
                    <a:pt x="113" y="79"/>
                    <a:pt x="110" y="82"/>
                  </a:cubicBezTo>
                  <a:close/>
                  <a:moveTo>
                    <a:pt x="95" y="45"/>
                  </a:moveTo>
                  <a:cubicBezTo>
                    <a:pt x="95" y="45"/>
                    <a:pt x="95" y="45"/>
                    <a:pt x="95" y="45"/>
                  </a:cubicBezTo>
                  <a:cubicBezTo>
                    <a:pt x="95" y="45"/>
                    <a:pt x="95" y="44"/>
                    <a:pt x="95" y="44"/>
                  </a:cubicBezTo>
                  <a:cubicBezTo>
                    <a:pt x="95" y="43"/>
                    <a:pt x="95" y="43"/>
                    <a:pt x="94" y="42"/>
                  </a:cubicBezTo>
                  <a:cubicBezTo>
                    <a:pt x="94" y="42"/>
                    <a:pt x="94" y="41"/>
                    <a:pt x="94" y="41"/>
                  </a:cubicBezTo>
                  <a:cubicBezTo>
                    <a:pt x="94" y="40"/>
                    <a:pt x="94" y="40"/>
                    <a:pt x="94" y="39"/>
                  </a:cubicBezTo>
                  <a:cubicBezTo>
                    <a:pt x="93" y="39"/>
                    <a:pt x="93" y="39"/>
                    <a:pt x="93" y="39"/>
                  </a:cubicBezTo>
                  <a:cubicBezTo>
                    <a:pt x="93" y="39"/>
                    <a:pt x="93" y="39"/>
                    <a:pt x="93" y="39"/>
                  </a:cubicBezTo>
                  <a:cubicBezTo>
                    <a:pt x="113" y="39"/>
                    <a:pt x="113" y="39"/>
                    <a:pt x="113" y="39"/>
                  </a:cubicBezTo>
                  <a:cubicBezTo>
                    <a:pt x="115" y="46"/>
                    <a:pt x="117" y="53"/>
                    <a:pt x="117" y="60"/>
                  </a:cubicBezTo>
                  <a:cubicBezTo>
                    <a:pt x="116" y="60"/>
                    <a:pt x="116" y="60"/>
                    <a:pt x="116" y="60"/>
                  </a:cubicBezTo>
                  <a:cubicBezTo>
                    <a:pt x="112" y="52"/>
                    <a:pt x="104" y="46"/>
                    <a:pt x="95" y="45"/>
                  </a:cubicBezTo>
                  <a:close/>
                </a:path>
              </a:pathLst>
            </a:custGeom>
            <a:solidFill>
              <a:srgbClr val="005CA7"/>
            </a:solidFill>
            <a:ln>
              <a:noFill/>
            </a:ln>
          </p:spPr>
          <p:txBody>
            <a:bodyPr vert="horz" wrap="square" lIns="91440" tIns="45720" rIns="91440" bIns="45720" numCol="1" anchor="t" anchorCtr="0" compatLnSpc="1"/>
            <a:lstStyle/>
            <a:p>
              <a:endParaRPr lang="zh-CN" altLang="en-US"/>
            </a:p>
          </p:txBody>
        </p:sp>
        <p:sp>
          <p:nvSpPr>
            <p:cNvPr id="7" name="Freeform 6"/>
            <p:cNvSpPr/>
            <p:nvPr/>
          </p:nvSpPr>
          <p:spPr bwMode="auto">
            <a:xfrm>
              <a:off x="5799138" y="1819276"/>
              <a:ext cx="114300" cy="114300"/>
            </a:xfrm>
            <a:custGeom>
              <a:avLst/>
              <a:gdLst>
                <a:gd name="T0" fmla="*/ 27 w 30"/>
                <a:gd name="T1" fmla="*/ 7 h 30"/>
                <a:gd name="T2" fmla="*/ 26 w 30"/>
                <a:gd name="T3" fmla="*/ 5 h 30"/>
                <a:gd name="T4" fmla="*/ 19 w 30"/>
                <a:gd name="T5" fmla="*/ 1 h 30"/>
                <a:gd name="T6" fmla="*/ 19 w 30"/>
                <a:gd name="T7" fmla="*/ 1 h 30"/>
                <a:gd name="T8" fmla="*/ 17 w 30"/>
                <a:gd name="T9" fmla="*/ 0 h 30"/>
                <a:gd name="T10" fmla="*/ 16 w 30"/>
                <a:gd name="T11" fmla="*/ 0 h 30"/>
                <a:gd name="T12" fmla="*/ 16 w 30"/>
                <a:gd name="T13" fmla="*/ 0 h 30"/>
                <a:gd name="T14" fmla="*/ 16 w 30"/>
                <a:gd name="T15" fmla="*/ 0 h 30"/>
                <a:gd name="T16" fmla="*/ 15 w 30"/>
                <a:gd name="T17" fmla="*/ 0 h 30"/>
                <a:gd name="T18" fmla="*/ 4 w 30"/>
                <a:gd name="T19" fmla="*/ 5 h 30"/>
                <a:gd name="T20" fmla="*/ 3 w 30"/>
                <a:gd name="T21" fmla="*/ 7 h 30"/>
                <a:gd name="T22" fmla="*/ 2 w 30"/>
                <a:gd name="T23" fmla="*/ 8 h 30"/>
                <a:gd name="T24" fmla="*/ 0 w 30"/>
                <a:gd name="T25" fmla="*/ 15 h 30"/>
                <a:gd name="T26" fmla="*/ 8 w 30"/>
                <a:gd name="T27" fmla="*/ 28 h 30"/>
                <a:gd name="T28" fmla="*/ 11 w 30"/>
                <a:gd name="T29" fmla="*/ 29 h 30"/>
                <a:gd name="T30" fmla="*/ 12 w 30"/>
                <a:gd name="T31" fmla="*/ 30 h 30"/>
                <a:gd name="T32" fmla="*/ 14 w 30"/>
                <a:gd name="T33" fmla="*/ 30 h 30"/>
                <a:gd name="T34" fmla="*/ 14 w 30"/>
                <a:gd name="T35" fmla="*/ 30 h 30"/>
                <a:gd name="T36" fmla="*/ 15 w 30"/>
                <a:gd name="T37" fmla="*/ 30 h 30"/>
                <a:gd name="T38" fmla="*/ 15 w 30"/>
                <a:gd name="T39" fmla="*/ 30 h 30"/>
                <a:gd name="T40" fmla="*/ 15 w 30"/>
                <a:gd name="T41" fmla="*/ 30 h 30"/>
                <a:gd name="T42" fmla="*/ 22 w 30"/>
                <a:gd name="T43" fmla="*/ 28 h 30"/>
                <a:gd name="T44" fmla="*/ 30 w 30"/>
                <a:gd name="T45" fmla="*/ 15 h 30"/>
                <a:gd name="T46" fmla="*/ 28 w 30"/>
                <a:gd name="T47" fmla="*/ 8 h 30"/>
                <a:gd name="T48" fmla="*/ 27 w 30"/>
                <a:gd name="T49"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30">
                  <a:moveTo>
                    <a:pt x="27" y="7"/>
                  </a:moveTo>
                  <a:cubicBezTo>
                    <a:pt x="27" y="6"/>
                    <a:pt x="26" y="6"/>
                    <a:pt x="26" y="5"/>
                  </a:cubicBezTo>
                  <a:cubicBezTo>
                    <a:pt x="24" y="3"/>
                    <a:pt x="22" y="2"/>
                    <a:pt x="19" y="1"/>
                  </a:cubicBezTo>
                  <a:cubicBezTo>
                    <a:pt x="19" y="0"/>
                    <a:pt x="19" y="0"/>
                    <a:pt x="19" y="1"/>
                  </a:cubicBezTo>
                  <a:cubicBezTo>
                    <a:pt x="19" y="1"/>
                    <a:pt x="18" y="1"/>
                    <a:pt x="17" y="0"/>
                  </a:cubicBezTo>
                  <a:cubicBezTo>
                    <a:pt x="17" y="0"/>
                    <a:pt x="16" y="0"/>
                    <a:pt x="16" y="0"/>
                  </a:cubicBezTo>
                  <a:cubicBezTo>
                    <a:pt x="16" y="0"/>
                    <a:pt x="16" y="0"/>
                    <a:pt x="16" y="0"/>
                  </a:cubicBezTo>
                  <a:cubicBezTo>
                    <a:pt x="16" y="0"/>
                    <a:pt x="16" y="0"/>
                    <a:pt x="16" y="0"/>
                  </a:cubicBezTo>
                  <a:cubicBezTo>
                    <a:pt x="15" y="0"/>
                    <a:pt x="15" y="0"/>
                    <a:pt x="15" y="0"/>
                  </a:cubicBezTo>
                  <a:cubicBezTo>
                    <a:pt x="11" y="0"/>
                    <a:pt x="7" y="2"/>
                    <a:pt x="4" y="5"/>
                  </a:cubicBezTo>
                  <a:cubicBezTo>
                    <a:pt x="4" y="6"/>
                    <a:pt x="3" y="6"/>
                    <a:pt x="3" y="7"/>
                  </a:cubicBezTo>
                  <a:cubicBezTo>
                    <a:pt x="2" y="7"/>
                    <a:pt x="2" y="8"/>
                    <a:pt x="2" y="8"/>
                  </a:cubicBezTo>
                  <a:cubicBezTo>
                    <a:pt x="1" y="10"/>
                    <a:pt x="0" y="13"/>
                    <a:pt x="0" y="15"/>
                  </a:cubicBezTo>
                  <a:cubicBezTo>
                    <a:pt x="0" y="20"/>
                    <a:pt x="3" y="25"/>
                    <a:pt x="8" y="28"/>
                  </a:cubicBezTo>
                  <a:cubicBezTo>
                    <a:pt x="9" y="28"/>
                    <a:pt x="10" y="29"/>
                    <a:pt x="11" y="29"/>
                  </a:cubicBezTo>
                  <a:cubicBezTo>
                    <a:pt x="11" y="29"/>
                    <a:pt x="12" y="30"/>
                    <a:pt x="12" y="30"/>
                  </a:cubicBezTo>
                  <a:cubicBezTo>
                    <a:pt x="14" y="30"/>
                    <a:pt x="14" y="30"/>
                    <a:pt x="14" y="30"/>
                  </a:cubicBezTo>
                  <a:cubicBezTo>
                    <a:pt x="14" y="30"/>
                    <a:pt x="14" y="30"/>
                    <a:pt x="14" y="30"/>
                  </a:cubicBezTo>
                  <a:cubicBezTo>
                    <a:pt x="15" y="30"/>
                    <a:pt x="15" y="30"/>
                    <a:pt x="15" y="30"/>
                  </a:cubicBezTo>
                  <a:cubicBezTo>
                    <a:pt x="15" y="30"/>
                    <a:pt x="15" y="30"/>
                    <a:pt x="15" y="30"/>
                  </a:cubicBezTo>
                  <a:cubicBezTo>
                    <a:pt x="15" y="30"/>
                    <a:pt x="15" y="30"/>
                    <a:pt x="15" y="30"/>
                  </a:cubicBezTo>
                  <a:cubicBezTo>
                    <a:pt x="18" y="30"/>
                    <a:pt x="20" y="29"/>
                    <a:pt x="22" y="28"/>
                  </a:cubicBezTo>
                  <a:cubicBezTo>
                    <a:pt x="27" y="25"/>
                    <a:pt x="30" y="20"/>
                    <a:pt x="30" y="15"/>
                  </a:cubicBezTo>
                  <a:cubicBezTo>
                    <a:pt x="30" y="13"/>
                    <a:pt x="29" y="10"/>
                    <a:pt x="28" y="8"/>
                  </a:cubicBezTo>
                  <a:cubicBezTo>
                    <a:pt x="28" y="8"/>
                    <a:pt x="28" y="7"/>
                    <a:pt x="27" y="7"/>
                  </a:cubicBezTo>
                  <a:close/>
                </a:path>
              </a:pathLst>
            </a:custGeom>
            <a:solidFill>
              <a:srgbClr val="005CA7"/>
            </a:solidFill>
            <a:ln>
              <a:noFill/>
            </a:ln>
          </p:spPr>
          <p:txBody>
            <a:bodyPr vert="horz" wrap="square" lIns="91440" tIns="45720" rIns="91440" bIns="45720" numCol="1" anchor="t" anchorCtr="0" compatLnSpc="1"/>
            <a:lstStyle/>
            <a:p>
              <a:endParaRPr lang="zh-CN" altLang="en-US"/>
            </a:p>
          </p:txBody>
        </p:sp>
      </p:gr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strVal val="(6*min(max(#ppt_w*#ppt_h,.3),1)-7.4)/-.7*#ppt_w"/>
                                          </p:val>
                                        </p:tav>
                                        <p:tav tm="100000">
                                          <p:val>
                                            <p:strVal val="#ppt_w"/>
                                          </p:val>
                                        </p:tav>
                                      </p:tavLst>
                                    </p:anim>
                                    <p:anim calcmode="lin" valueType="num">
                                      <p:cBhvr>
                                        <p:cTn id="8" dur="500" fill="hold"/>
                                        <p:tgtEl>
                                          <p:spTgt spid="8"/>
                                        </p:tgtEl>
                                        <p:attrNameLst>
                                          <p:attrName>ppt_h</p:attrName>
                                        </p:attrNameLst>
                                      </p:cBhvr>
                                      <p:tavLst>
                                        <p:tav tm="0">
                                          <p:val>
                                            <p:strVal val="(6*min(max(#ppt_w*#ppt_h,.3),1)-7.4)/-.7*#ppt_h"/>
                                          </p:val>
                                        </p:tav>
                                        <p:tav tm="100000">
                                          <p:val>
                                            <p:strVal val="#ppt_h"/>
                                          </p:val>
                                        </p:tav>
                                      </p:tavLst>
                                    </p:anim>
                                    <p:anim calcmode="lin" valueType="num">
                                      <p:cBhvr>
                                        <p:cTn id="9" dur="500" fill="hold"/>
                                        <p:tgtEl>
                                          <p:spTgt spid="8"/>
                                        </p:tgtEl>
                                        <p:attrNameLst>
                                          <p:attrName>ppt_x</p:attrName>
                                        </p:attrNameLst>
                                      </p:cBhvr>
                                      <p:tavLst>
                                        <p:tav tm="0">
                                          <p:val>
                                            <p:fltVal val="0.5"/>
                                          </p:val>
                                        </p:tav>
                                        <p:tav tm="100000">
                                          <p:val>
                                            <p:strVal val="#ppt_x"/>
                                          </p:val>
                                        </p:tav>
                                      </p:tavLst>
                                    </p:anim>
                                    <p:anim calcmode="lin" valueType="num">
                                      <p:cBhvr>
                                        <p:cTn id="10" dur="500" fill="hold"/>
                                        <p:tgtEl>
                                          <p:spTgt spid="8"/>
                                        </p:tgtEl>
                                        <p:attrNameLst>
                                          <p:attrName>ppt_y</p:attrName>
                                        </p:attrNameLst>
                                      </p:cBhvr>
                                      <p:tavLst>
                                        <p:tav tm="0">
                                          <p:val>
                                            <p:strVal val="1+(6*min(max(#ppt_w*#ppt_h,.3),1)-7.4)/-.7*#ppt_h/2"/>
                                          </p:val>
                                        </p:tav>
                                        <p:tav tm="100000">
                                          <p:val>
                                            <p:strVal val="#ppt_y"/>
                                          </p:val>
                                        </p:tav>
                                      </p:tavLst>
                                    </p:anim>
                                  </p:childTnLst>
                                </p:cTn>
                              </p:par>
                              <p:par>
                                <p:cTn id="11" presetID="12" presetClass="entr" presetSubtype="4" fill="hold" grpId="0" nodeType="withEffect">
                                  <p:stCondLst>
                                    <p:cond delay="30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p:tgtEl>
                                          <p:spTgt spid="17"/>
                                        </p:tgtEl>
                                        <p:attrNameLst>
                                          <p:attrName>ppt_y</p:attrName>
                                        </p:attrNameLst>
                                      </p:cBhvr>
                                      <p:tavLst>
                                        <p:tav tm="0">
                                          <p:val>
                                            <p:strVal val="#ppt_y+#ppt_h*1.125000"/>
                                          </p:val>
                                        </p:tav>
                                        <p:tav tm="100000">
                                          <p:val>
                                            <p:strVal val="#ppt_y"/>
                                          </p:val>
                                        </p:tav>
                                      </p:tavLst>
                                    </p:anim>
                                    <p:animEffect transition="in" filter="wipe(up)">
                                      <p:cBhvr>
                                        <p:cTn id="14" dur="500"/>
                                        <p:tgtEl>
                                          <p:spTgt spid="17"/>
                                        </p:tgtEl>
                                      </p:cBhvr>
                                    </p:animEffect>
                                  </p:childTnLst>
                                </p:cTn>
                              </p:par>
                              <p:par>
                                <p:cTn id="15" presetID="22" presetClass="entr" presetSubtype="2" fill="hold" nodeType="withEffect">
                                  <p:stCondLst>
                                    <p:cond delay="600"/>
                                  </p:stCondLst>
                                  <p:childTnLst>
                                    <p:set>
                                      <p:cBhvr>
                                        <p:cTn id="16" dur="1" fill="hold">
                                          <p:stCondLst>
                                            <p:cond delay="0"/>
                                          </p:stCondLst>
                                        </p:cTn>
                                        <p:tgtEl>
                                          <p:spTgt spid="23"/>
                                        </p:tgtEl>
                                        <p:attrNameLst>
                                          <p:attrName>style.visibility</p:attrName>
                                        </p:attrNameLst>
                                      </p:cBhvr>
                                      <p:to>
                                        <p:strVal val="visible"/>
                                      </p:to>
                                    </p:set>
                                    <p:animEffect transition="in" filter="wipe(right)">
                                      <p:cBhvr>
                                        <p:cTn id="17" dur="500"/>
                                        <p:tgtEl>
                                          <p:spTgt spid="23"/>
                                        </p:tgtEl>
                                      </p:cBhvr>
                                    </p:animEffect>
                                  </p:childTnLst>
                                </p:cTn>
                              </p:par>
                              <p:par>
                                <p:cTn id="18" presetID="22" presetClass="entr" presetSubtype="8" fill="hold" nodeType="withEffect">
                                  <p:stCondLst>
                                    <p:cond delay="60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857954" y="300264"/>
            <a:ext cx="3066415" cy="523220"/>
            <a:chOff x="857954" y="300264"/>
            <a:chExt cx="3066415"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857954" y="300264"/>
              <a:ext cx="3066415" cy="52197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六、循环神经网络</a:t>
              </a:r>
            </a:p>
          </p:txBody>
        </p:sp>
      </p:grpSp>
      <p:sp>
        <p:nvSpPr>
          <p:cNvPr id="49" name="矩形 48"/>
          <p:cNvSpPr/>
          <p:nvPr/>
        </p:nvSpPr>
        <p:spPr>
          <a:xfrm>
            <a:off x="1046480" y="1998980"/>
            <a:ext cx="9686925" cy="2860040"/>
          </a:xfrm>
          <a:prstGeom prst="rect">
            <a:avLst/>
          </a:prstGeom>
        </p:spPr>
        <p:txBody>
          <a:bodyPr wrap="square" lIns="91436" tIns="45718" rIns="91436" bIns="45718">
            <a:spAutoFit/>
          </a:bodyPr>
          <a:lstStyle/>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由于LSTM中若干门单元的作用，LSTM在一定程度上实现对距离当前时刻较远之前的信息的保留，而普通的RNN则更倾向于只记住距离当前时刻较近的时刻输入的信息。所以，LSTM比经典的RNN更适合对序列进行上下文建模。</a:t>
            </a: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LSTM在机器翻译、词性标注、情感计算、语音识别、生物信息学等领域有着广泛的应用。将循环神经网络中的全连接特征提取网络替换为提取图像信息的卷积神经网络可以对视频图像序列进行建模，如视频分类、手语识别等。</a:t>
            </a: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par>
                                <p:cTn id="8" presetID="22" presetClass="entr" presetSubtype="8"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2"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3719194" y="3335463"/>
            <a:ext cx="4753610" cy="1013460"/>
          </a:xfrm>
          <a:prstGeom prst="rect">
            <a:avLst/>
          </a:prstGeom>
          <a:noFill/>
        </p:spPr>
        <p:txBody>
          <a:bodyPr wrap="none" lIns="91436" tIns="45718" rIns="91436" bIns="45718" rtlCol="0">
            <a:spAutoFit/>
          </a:bodyPr>
          <a:lstStyle>
            <a:defPPr>
              <a:defRPr lang="zh-CN"/>
            </a:defPPr>
            <a:lvl1pPr>
              <a:defRPr sz="6000" b="1">
                <a:solidFill>
                  <a:srgbClr val="005CA7"/>
                </a:solidFill>
                <a:latin typeface="微软雅黑" panose="020B0503020204020204" pitchFamily="34" charset="-122"/>
                <a:ea typeface="微软雅黑" panose="020B0503020204020204" pitchFamily="34" charset="-122"/>
              </a:defRPr>
            </a:lvl1pPr>
          </a:lstStyle>
          <a:p>
            <a:pPr algn="ctr"/>
            <a:r>
              <a:rPr lang="zh-CN" altLang="en-US" dirty="0"/>
              <a:t>生成对抗网络</a:t>
            </a:r>
          </a:p>
        </p:txBody>
      </p:sp>
      <p:grpSp>
        <p:nvGrpSpPr>
          <p:cNvPr id="37" name="组合 36"/>
          <p:cNvGrpSpPr/>
          <p:nvPr/>
        </p:nvGrpSpPr>
        <p:grpSpPr>
          <a:xfrm>
            <a:off x="7924800" y="3727786"/>
            <a:ext cx="4267199" cy="387014"/>
            <a:chOff x="743958" y="3475975"/>
            <a:chExt cx="753417" cy="0"/>
          </a:xfrm>
        </p:grpSpPr>
        <p:cxnSp>
          <p:nvCxnSpPr>
            <p:cNvPr id="41" name="直接连接符 40"/>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flipH="1">
            <a:off x="-88900" y="3721751"/>
            <a:ext cx="4356100" cy="329549"/>
            <a:chOff x="743958" y="3475975"/>
            <a:chExt cx="753417" cy="0"/>
          </a:xfrm>
        </p:grpSpPr>
        <p:cxnSp>
          <p:nvCxnSpPr>
            <p:cNvPr id="39" name="直接连接符 38"/>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5514340" y="1726565"/>
            <a:ext cx="1164590" cy="1174115"/>
            <a:chOff x="5642" y="2832"/>
            <a:chExt cx="2266" cy="2284"/>
          </a:xfrm>
        </p:grpSpPr>
        <p:sp>
          <p:nvSpPr>
            <p:cNvPr id="3" name="十字箭头标注 2"/>
            <p:cNvSpPr/>
            <p:nvPr/>
          </p:nvSpPr>
          <p:spPr>
            <a:xfrm>
              <a:off x="5642" y="2832"/>
              <a:ext cx="2266" cy="2284"/>
            </a:xfrm>
            <a:prstGeom prst="quadArrowCallout">
              <a:avLst/>
            </a:prstGeom>
            <a:solidFill>
              <a:srgbClr val="005C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十字形 3"/>
            <p:cNvSpPr/>
            <p:nvPr/>
          </p:nvSpPr>
          <p:spPr>
            <a:xfrm>
              <a:off x="6464" y="3663"/>
              <a:ext cx="622" cy="622"/>
            </a:xfrm>
            <a:prstGeom prst="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30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p:tgtEl>
                                          <p:spTgt spid="43"/>
                                        </p:tgtEl>
                                        <p:attrNameLst>
                                          <p:attrName>ppt_y</p:attrName>
                                        </p:attrNameLst>
                                      </p:cBhvr>
                                      <p:tavLst>
                                        <p:tav tm="0">
                                          <p:val>
                                            <p:strVal val="#ppt_y+#ppt_h*1.125000"/>
                                          </p:val>
                                        </p:tav>
                                        <p:tav tm="100000">
                                          <p:val>
                                            <p:strVal val="#ppt_y"/>
                                          </p:val>
                                        </p:tav>
                                      </p:tavLst>
                                    </p:anim>
                                    <p:animEffect transition="in" filter="wipe(up)">
                                      <p:cBhvr>
                                        <p:cTn id="8" dur="500"/>
                                        <p:tgtEl>
                                          <p:spTgt spid="43"/>
                                        </p:tgtEl>
                                      </p:cBhvr>
                                    </p:animEffect>
                                  </p:childTnLst>
                                </p:cTn>
                              </p:par>
                              <p:par>
                                <p:cTn id="9" presetID="22" presetClass="entr" presetSubtype="8" fill="hold" nodeType="withEffect">
                                  <p:stCondLst>
                                    <p:cond delay="60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500"/>
                                        <p:tgtEl>
                                          <p:spTgt spid="38"/>
                                        </p:tgtEl>
                                      </p:cBhvr>
                                    </p:animEffect>
                                  </p:childTnLst>
                                </p:cTn>
                              </p:par>
                              <p:par>
                                <p:cTn id="12" presetID="22" presetClass="entr" presetSubtype="2" fill="hold" nodeType="withEffect">
                                  <p:stCondLst>
                                    <p:cond delay="600"/>
                                  </p:stCondLst>
                                  <p:childTnLst>
                                    <p:set>
                                      <p:cBhvr>
                                        <p:cTn id="13" dur="1" fill="hold">
                                          <p:stCondLst>
                                            <p:cond delay="0"/>
                                          </p:stCondLst>
                                        </p:cTn>
                                        <p:tgtEl>
                                          <p:spTgt spid="37"/>
                                        </p:tgtEl>
                                        <p:attrNameLst>
                                          <p:attrName>style.visibility</p:attrName>
                                        </p:attrNameLst>
                                      </p:cBhvr>
                                      <p:to>
                                        <p:strVal val="visible"/>
                                      </p:to>
                                    </p:set>
                                    <p:animEffect transition="in" filter="wipe(right)">
                                      <p:cBhvr>
                                        <p:cTn id="1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857954" y="300264"/>
            <a:ext cx="3066415" cy="523220"/>
            <a:chOff x="857954" y="300264"/>
            <a:chExt cx="3066415"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857954" y="300264"/>
              <a:ext cx="3066415" cy="52197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七、生成对抗网络</a:t>
              </a:r>
            </a:p>
          </p:txBody>
        </p:sp>
      </p:grpSp>
      <p:sp>
        <p:nvSpPr>
          <p:cNvPr id="49" name="矩形 48"/>
          <p:cNvSpPr/>
          <p:nvPr/>
        </p:nvSpPr>
        <p:spPr>
          <a:xfrm>
            <a:off x="1076960" y="1102360"/>
            <a:ext cx="9686925" cy="1475105"/>
          </a:xfrm>
          <a:prstGeom prst="rect">
            <a:avLst/>
          </a:prstGeom>
        </p:spPr>
        <p:txBody>
          <a:bodyPr wrap="square" lIns="91436" tIns="45718" rIns="91436" bIns="45718">
            <a:spAutoFit/>
          </a:bodyPr>
          <a:lstStyle/>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生成对抗网络（Generative Adversarial networks, GAN）是近些年来发展快速的一种神经网络模型，主要用于图片、文本、语音等数据的生成。生成对抗网络最早在计算机视觉领域中被提出。本节以图像生成为例介绍生成对抗网络。</a:t>
            </a:r>
          </a:p>
        </p:txBody>
      </p:sp>
      <p:pic>
        <p:nvPicPr>
          <p:cNvPr id="50" name="图片 50"/>
          <p:cNvPicPr>
            <a:picLocks noChangeAspect="1"/>
          </p:cNvPicPr>
          <p:nvPr/>
        </p:nvPicPr>
        <p:blipFill>
          <a:blip r:embed="rId2">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2244725" y="2663190"/>
            <a:ext cx="7849235" cy="3470910"/>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par>
                                <p:cTn id="8" presetID="22" presetClass="entr" presetSubtype="8"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2"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857954" y="300264"/>
            <a:ext cx="3066415" cy="523220"/>
            <a:chOff x="857954" y="300264"/>
            <a:chExt cx="3066415"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857954" y="300264"/>
              <a:ext cx="3066415" cy="52197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七、生成对抗网络</a:t>
              </a:r>
            </a:p>
          </p:txBody>
        </p:sp>
      </p:grpSp>
      <p:sp>
        <p:nvSpPr>
          <p:cNvPr id="49" name="矩形 48"/>
          <p:cNvSpPr/>
          <p:nvPr/>
        </p:nvSpPr>
        <p:spPr>
          <a:xfrm>
            <a:off x="1046480" y="1998980"/>
            <a:ext cx="9686925" cy="1936750"/>
          </a:xfrm>
          <a:prstGeom prst="rect">
            <a:avLst/>
          </a:prstGeom>
        </p:spPr>
        <p:txBody>
          <a:bodyPr wrap="square" lIns="91436" tIns="45718" rIns="91436" bIns="45718">
            <a:spAutoFit/>
          </a:bodyPr>
          <a:lstStyle/>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如前图所示，生成对抗网络包含两个部分：生成器G（Generator）和判别器D（Discriminator）。其中生成器G从给定数据分布中进行随机采样并生成一张图片，判别器D用来判断生成器生成的数据的真实性。例如：生成器负责生成一张鸟的图片，而判别器的作用就是判断这张生成的图片是否真的像鸟。</a:t>
            </a: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par>
                                <p:cTn id="8" presetID="22" presetClass="entr" presetSubtype="8"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2"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857954" y="300264"/>
            <a:ext cx="3066415" cy="523220"/>
            <a:chOff x="857954" y="300264"/>
            <a:chExt cx="3066415"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857954" y="300264"/>
              <a:ext cx="3066415" cy="52197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七、生成对抗网络</a:t>
              </a:r>
            </a:p>
          </p:txBody>
        </p:sp>
      </p:grpSp>
      <p:grpSp>
        <p:nvGrpSpPr>
          <p:cNvPr id="9" name="组合 8"/>
          <p:cNvGrpSpPr/>
          <p:nvPr/>
        </p:nvGrpSpPr>
        <p:grpSpPr>
          <a:xfrm>
            <a:off x="1116965" y="1532890"/>
            <a:ext cx="9686290" cy="4244340"/>
            <a:chOff x="1504" y="3212"/>
            <a:chExt cx="15254" cy="6684"/>
          </a:xfrm>
        </p:grpSpPr>
        <p:sp>
          <p:nvSpPr>
            <p:cNvPr id="49" name="矩形 48"/>
            <p:cNvSpPr/>
            <p:nvPr/>
          </p:nvSpPr>
          <p:spPr>
            <a:xfrm>
              <a:off x="1504" y="3212"/>
              <a:ext cx="15255" cy="6685"/>
            </a:xfrm>
            <a:prstGeom prst="rect">
              <a:avLst/>
            </a:prstGeom>
          </p:spPr>
          <p:txBody>
            <a:bodyPr wrap="square" lIns="91436" tIns="45718" rIns="91436" bIns="45718">
              <a:spAutoFit/>
            </a:bodyPr>
            <a:lstStyle/>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给定一个真实样本的数据集，假设其中的样本服从分布            。再给定一个噪声分布              、一个未训练的生成器G、一个未训练的判别器D。训练生成器和判别器的目标是</a:t>
              </a: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	 	</a:t>
              </a: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首先考察目标函数的第一项                           。对于真实样本     ，判别器D输出的值约接近1，该项整体越大。接下来考察第二项                                      。对于生成器生成的图像          ，判别器D需要尽量输出0；而生成器G的目标是最小化这一项，所以需要输出一个使判别器D输出为1的图像         。于是，生成器G与判别器D就构成了对抗的关系，这就是生成对抗网络得名的过程。</a:t>
              </a:r>
            </a:p>
          </p:txBody>
        </p:sp>
        <p:graphicFrame>
          <p:nvGraphicFramePr>
            <p:cNvPr id="2" name="对象 -2147482465"/>
            <p:cNvGraphicFramePr>
              <a:graphicFrameLocks noChangeAspect="1"/>
            </p:cNvGraphicFramePr>
            <p:nvPr/>
          </p:nvGraphicFramePr>
          <p:xfrm>
            <a:off x="11252" y="3465"/>
            <a:ext cx="1437" cy="660"/>
          </p:xfrm>
          <a:graphic>
            <a:graphicData uri="http://schemas.openxmlformats.org/presentationml/2006/ole">
              <mc:AlternateContent xmlns:mc="http://schemas.openxmlformats.org/markup-compatibility/2006">
                <mc:Choice xmlns:v="urn:schemas-microsoft-com:vml" Requires="v">
                  <p:oleObj spid="_x0000_s11281" r:id="rId3" imgW="609600" imgH="228600" progId="Equation.DSMT4">
                    <p:embed/>
                  </p:oleObj>
                </mc:Choice>
                <mc:Fallback>
                  <p:oleObj r:id="rId3" imgW="609600" imgH="228600" progId="Equation.DSMT4">
                    <p:embed/>
                    <p:pic>
                      <p:nvPicPr>
                        <p:cNvPr id="0" name="图片 3075"/>
                        <p:cNvPicPr/>
                        <p:nvPr/>
                      </p:nvPicPr>
                      <p:blipFill>
                        <a:blip r:embed="rId4"/>
                        <a:stretch>
                          <a:fillRect/>
                        </a:stretch>
                      </p:blipFill>
                      <p:spPr>
                        <a:xfrm>
                          <a:off x="11252" y="3465"/>
                          <a:ext cx="1437" cy="660"/>
                        </a:xfrm>
                        <a:prstGeom prst="rect">
                          <a:avLst/>
                        </a:prstGeom>
                        <a:noFill/>
                        <a:ln w="38100">
                          <a:noFill/>
                          <a:miter/>
                        </a:ln>
                      </p:spPr>
                    </p:pic>
                  </p:oleObj>
                </mc:Fallback>
              </mc:AlternateContent>
            </a:graphicData>
          </a:graphic>
        </p:graphicFrame>
        <p:graphicFrame>
          <p:nvGraphicFramePr>
            <p:cNvPr id="3" name="对象 -2147482464"/>
            <p:cNvGraphicFramePr>
              <a:graphicFrameLocks noChangeAspect="1"/>
            </p:cNvGraphicFramePr>
            <p:nvPr/>
          </p:nvGraphicFramePr>
          <p:xfrm>
            <a:off x="2067" y="4125"/>
            <a:ext cx="1576" cy="724"/>
          </p:xfrm>
          <a:graphic>
            <a:graphicData uri="http://schemas.openxmlformats.org/presentationml/2006/ole">
              <mc:AlternateContent xmlns:mc="http://schemas.openxmlformats.org/markup-compatibility/2006">
                <mc:Choice xmlns:v="urn:schemas-microsoft-com:vml" Requires="v">
                  <p:oleObj spid="_x0000_s11282" r:id="rId5" imgW="609600" imgH="228600" progId="Equation.DSMT4">
                    <p:embed/>
                  </p:oleObj>
                </mc:Choice>
                <mc:Fallback>
                  <p:oleObj r:id="rId5" imgW="609600" imgH="228600" progId="Equation.DSMT4">
                    <p:embed/>
                    <p:pic>
                      <p:nvPicPr>
                        <p:cNvPr id="0" name="图片 1"/>
                        <p:cNvPicPr/>
                        <p:nvPr/>
                      </p:nvPicPr>
                      <p:blipFill>
                        <a:blip r:embed="rId6"/>
                        <a:stretch>
                          <a:fillRect/>
                        </a:stretch>
                      </p:blipFill>
                      <p:spPr>
                        <a:xfrm>
                          <a:off x="2067" y="4125"/>
                          <a:ext cx="1576" cy="724"/>
                        </a:xfrm>
                        <a:prstGeom prst="rect">
                          <a:avLst/>
                        </a:prstGeom>
                        <a:noFill/>
                        <a:ln w="38100">
                          <a:noFill/>
                          <a:miter/>
                        </a:ln>
                      </p:spPr>
                    </p:pic>
                  </p:oleObj>
                </mc:Fallback>
              </mc:AlternateContent>
            </a:graphicData>
          </a:graphic>
        </p:graphicFrame>
        <p:graphicFrame>
          <p:nvGraphicFramePr>
            <p:cNvPr id="4" name="对象 -2147482463"/>
            <p:cNvGraphicFramePr>
              <a:graphicFrameLocks noChangeAspect="1"/>
            </p:cNvGraphicFramePr>
            <p:nvPr/>
          </p:nvGraphicFramePr>
          <p:xfrm>
            <a:off x="4022" y="5136"/>
            <a:ext cx="11156" cy="878"/>
          </p:xfrm>
          <a:graphic>
            <a:graphicData uri="http://schemas.openxmlformats.org/presentationml/2006/ole">
              <mc:AlternateContent xmlns:mc="http://schemas.openxmlformats.org/markup-compatibility/2006">
                <mc:Choice xmlns:v="urn:schemas-microsoft-com:vml" Requires="v">
                  <p:oleObj spid="_x0000_s11283" r:id="rId7" imgW="4114800" imgH="330200" progId="Equation.DSMT4">
                    <p:embed/>
                  </p:oleObj>
                </mc:Choice>
                <mc:Fallback>
                  <p:oleObj r:id="rId7" imgW="4114800" imgH="330200" progId="Equation.DSMT4">
                    <p:embed/>
                    <p:pic>
                      <p:nvPicPr>
                        <p:cNvPr id="0" name="图片 2"/>
                        <p:cNvPicPr/>
                        <p:nvPr/>
                      </p:nvPicPr>
                      <p:blipFill>
                        <a:blip r:embed="rId8"/>
                        <a:stretch>
                          <a:fillRect/>
                        </a:stretch>
                      </p:blipFill>
                      <p:spPr>
                        <a:xfrm>
                          <a:off x="4022" y="5136"/>
                          <a:ext cx="11156" cy="878"/>
                        </a:xfrm>
                        <a:prstGeom prst="rect">
                          <a:avLst/>
                        </a:prstGeom>
                        <a:noFill/>
                        <a:ln w="38100">
                          <a:noFill/>
                          <a:miter/>
                        </a:ln>
                      </p:spPr>
                    </p:pic>
                  </p:oleObj>
                </mc:Fallback>
              </mc:AlternateContent>
            </a:graphicData>
          </a:graphic>
        </p:graphicFrame>
        <p:graphicFrame>
          <p:nvGraphicFramePr>
            <p:cNvPr id="5" name="对象 -2147482462"/>
            <p:cNvGraphicFramePr>
              <a:graphicFrameLocks noChangeAspect="1"/>
            </p:cNvGraphicFramePr>
            <p:nvPr/>
          </p:nvGraphicFramePr>
          <p:xfrm>
            <a:off x="6480" y="6292"/>
            <a:ext cx="3046" cy="660"/>
          </p:xfrm>
          <a:graphic>
            <a:graphicData uri="http://schemas.openxmlformats.org/presentationml/2006/ole">
              <mc:AlternateContent xmlns:mc="http://schemas.openxmlformats.org/markup-compatibility/2006">
                <mc:Choice xmlns:v="urn:schemas-microsoft-com:vml" Requires="v">
                  <p:oleObj spid="_x0000_s11284" r:id="rId9" imgW="1129665" imgH="254000" progId="Equation.DSMT4">
                    <p:embed/>
                  </p:oleObj>
                </mc:Choice>
                <mc:Fallback>
                  <p:oleObj r:id="rId9" imgW="1129665" imgH="254000" progId="Equation.DSMT4">
                    <p:embed/>
                    <p:pic>
                      <p:nvPicPr>
                        <p:cNvPr id="0" name="图片 3"/>
                        <p:cNvPicPr/>
                        <p:nvPr/>
                      </p:nvPicPr>
                      <p:blipFill>
                        <a:blip r:embed="rId10"/>
                        <a:stretch>
                          <a:fillRect/>
                        </a:stretch>
                      </p:blipFill>
                      <p:spPr>
                        <a:xfrm>
                          <a:off x="6480" y="6292"/>
                          <a:ext cx="3046" cy="660"/>
                        </a:xfrm>
                        <a:prstGeom prst="rect">
                          <a:avLst/>
                        </a:prstGeom>
                        <a:noFill/>
                        <a:ln w="38100">
                          <a:noFill/>
                          <a:miter/>
                        </a:ln>
                      </p:spPr>
                    </p:pic>
                  </p:oleObj>
                </mc:Fallback>
              </mc:AlternateContent>
            </a:graphicData>
          </a:graphic>
        </p:graphicFrame>
        <p:graphicFrame>
          <p:nvGraphicFramePr>
            <p:cNvPr id="6" name="对象 -2147482461"/>
            <p:cNvGraphicFramePr>
              <a:graphicFrameLocks noChangeAspect="1"/>
            </p:cNvGraphicFramePr>
            <p:nvPr/>
          </p:nvGraphicFramePr>
          <p:xfrm>
            <a:off x="12506" y="6291"/>
            <a:ext cx="477" cy="661"/>
          </p:xfrm>
          <a:graphic>
            <a:graphicData uri="http://schemas.openxmlformats.org/presentationml/2006/ole">
              <mc:AlternateContent xmlns:mc="http://schemas.openxmlformats.org/markup-compatibility/2006">
                <mc:Choice xmlns:v="urn:schemas-microsoft-com:vml" Requires="v">
                  <p:oleObj spid="_x0000_s11285" r:id="rId11" imgW="127000" imgH="177165" progId="Equation.DSMT4">
                    <p:embed/>
                  </p:oleObj>
                </mc:Choice>
                <mc:Fallback>
                  <p:oleObj r:id="rId11" imgW="127000" imgH="177165" progId="Equation.DSMT4">
                    <p:embed/>
                    <p:pic>
                      <p:nvPicPr>
                        <p:cNvPr id="0" name="图片 4"/>
                        <p:cNvPicPr/>
                        <p:nvPr/>
                      </p:nvPicPr>
                      <p:blipFill>
                        <a:blip r:embed="rId12"/>
                        <a:stretch>
                          <a:fillRect/>
                        </a:stretch>
                      </p:blipFill>
                      <p:spPr>
                        <a:xfrm>
                          <a:off x="12506" y="6291"/>
                          <a:ext cx="477" cy="661"/>
                        </a:xfrm>
                        <a:prstGeom prst="rect">
                          <a:avLst/>
                        </a:prstGeom>
                        <a:noFill/>
                        <a:ln w="38100">
                          <a:noFill/>
                          <a:miter/>
                        </a:ln>
                      </p:spPr>
                    </p:pic>
                  </p:oleObj>
                </mc:Fallback>
              </mc:AlternateContent>
            </a:graphicData>
          </a:graphic>
        </p:graphicFrame>
        <p:graphicFrame>
          <p:nvGraphicFramePr>
            <p:cNvPr id="7" name="对象 -2147482460"/>
            <p:cNvGraphicFramePr>
              <a:graphicFrameLocks noChangeAspect="1"/>
            </p:cNvGraphicFramePr>
            <p:nvPr/>
          </p:nvGraphicFramePr>
          <p:xfrm>
            <a:off x="9526" y="6952"/>
            <a:ext cx="4391" cy="820"/>
          </p:xfrm>
          <a:graphic>
            <a:graphicData uri="http://schemas.openxmlformats.org/presentationml/2006/ole">
              <mc:AlternateContent xmlns:mc="http://schemas.openxmlformats.org/markup-compatibility/2006">
                <mc:Choice xmlns:v="urn:schemas-microsoft-com:vml" Requires="v">
                  <p:oleObj spid="_x0000_s11286" r:id="rId13" imgW="1739900" imgH="330200" progId="Equation.DSMT4">
                    <p:embed/>
                  </p:oleObj>
                </mc:Choice>
                <mc:Fallback>
                  <p:oleObj r:id="rId13" imgW="1739900" imgH="330200" progId="Equation.DSMT4">
                    <p:embed/>
                    <p:pic>
                      <p:nvPicPr>
                        <p:cNvPr id="0" name="图片 5"/>
                        <p:cNvPicPr/>
                        <p:nvPr/>
                      </p:nvPicPr>
                      <p:blipFill>
                        <a:blip r:embed="rId14"/>
                        <a:stretch>
                          <a:fillRect/>
                        </a:stretch>
                      </p:blipFill>
                      <p:spPr>
                        <a:xfrm>
                          <a:off x="9526" y="6952"/>
                          <a:ext cx="4391" cy="820"/>
                        </a:xfrm>
                        <a:prstGeom prst="rect">
                          <a:avLst/>
                        </a:prstGeom>
                        <a:noFill/>
                        <a:ln w="38100">
                          <a:noFill/>
                          <a:miter/>
                        </a:ln>
                      </p:spPr>
                    </p:pic>
                  </p:oleObj>
                </mc:Fallback>
              </mc:AlternateContent>
            </a:graphicData>
          </a:graphic>
        </p:graphicFrame>
        <p:graphicFrame>
          <p:nvGraphicFramePr>
            <p:cNvPr id="8" name="对象 -2147482459"/>
            <p:cNvGraphicFramePr>
              <a:graphicFrameLocks noChangeAspect="1"/>
            </p:cNvGraphicFramePr>
            <p:nvPr/>
          </p:nvGraphicFramePr>
          <p:xfrm>
            <a:off x="3643" y="7660"/>
            <a:ext cx="1112" cy="723"/>
          </p:xfrm>
          <a:graphic>
            <a:graphicData uri="http://schemas.openxmlformats.org/presentationml/2006/ole">
              <mc:AlternateContent xmlns:mc="http://schemas.openxmlformats.org/markup-compatibility/2006">
                <mc:Choice xmlns:v="urn:schemas-microsoft-com:vml" Requires="v">
                  <p:oleObj spid="_x0000_s11287" r:id="rId15" imgW="381000" imgH="254000" progId="Equation.DSMT4">
                    <p:embed/>
                  </p:oleObj>
                </mc:Choice>
                <mc:Fallback>
                  <p:oleObj r:id="rId15" imgW="381000" imgH="254000" progId="Equation.DSMT4">
                    <p:embed/>
                    <p:pic>
                      <p:nvPicPr>
                        <p:cNvPr id="0" name="图片 6"/>
                        <p:cNvPicPr/>
                        <p:nvPr/>
                      </p:nvPicPr>
                      <p:blipFill>
                        <a:blip r:embed="rId16"/>
                        <a:stretch>
                          <a:fillRect/>
                        </a:stretch>
                      </p:blipFill>
                      <p:spPr>
                        <a:xfrm>
                          <a:off x="3643" y="7660"/>
                          <a:ext cx="1112" cy="723"/>
                        </a:xfrm>
                        <a:prstGeom prst="rect">
                          <a:avLst/>
                        </a:prstGeom>
                        <a:noFill/>
                        <a:ln w="38100">
                          <a:noFill/>
                          <a:miter/>
                        </a:ln>
                      </p:spPr>
                    </p:pic>
                  </p:oleObj>
                </mc:Fallback>
              </mc:AlternateContent>
            </a:graphicData>
          </a:graphic>
        </p:graphicFrame>
        <p:graphicFrame>
          <p:nvGraphicFramePr>
            <p:cNvPr id="10" name="对象 -2147482458"/>
            <p:cNvGraphicFramePr>
              <a:graphicFrameLocks noChangeAspect="1"/>
            </p:cNvGraphicFramePr>
            <p:nvPr/>
          </p:nvGraphicFramePr>
          <p:xfrm>
            <a:off x="8926" y="8383"/>
            <a:ext cx="1113" cy="724"/>
          </p:xfrm>
          <a:graphic>
            <a:graphicData uri="http://schemas.openxmlformats.org/presentationml/2006/ole">
              <mc:AlternateContent xmlns:mc="http://schemas.openxmlformats.org/markup-compatibility/2006">
                <mc:Choice xmlns:v="urn:schemas-microsoft-com:vml" Requires="v">
                  <p:oleObj spid="_x0000_s11288" r:id="rId17" imgW="381000" imgH="254000" progId="Equation.DSMT4">
                    <p:embed/>
                  </p:oleObj>
                </mc:Choice>
                <mc:Fallback>
                  <p:oleObj r:id="rId17" imgW="381000" imgH="254000" progId="Equation.DSMT4">
                    <p:embed/>
                    <p:pic>
                      <p:nvPicPr>
                        <p:cNvPr id="0" name="图片 7"/>
                        <p:cNvPicPr/>
                        <p:nvPr/>
                      </p:nvPicPr>
                      <p:blipFill>
                        <a:blip r:embed="rId16"/>
                        <a:stretch>
                          <a:fillRect/>
                        </a:stretch>
                      </p:blipFill>
                      <p:spPr>
                        <a:xfrm>
                          <a:off x="8926" y="8383"/>
                          <a:ext cx="1113" cy="724"/>
                        </a:xfrm>
                        <a:prstGeom prst="rect">
                          <a:avLst/>
                        </a:prstGeom>
                        <a:noFill/>
                        <a:ln w="38100">
                          <a:noFill/>
                          <a:miter/>
                        </a:ln>
                      </p:spPr>
                    </p:pic>
                  </p:oleObj>
                </mc:Fallback>
              </mc:AlternateContent>
            </a:graphicData>
          </a:graphic>
        </p:graphicFrame>
      </p:gr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par>
                                <p:cTn id="8" presetID="22" presetClass="entr" presetSubtype="8"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2"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3338194" y="3324988"/>
            <a:ext cx="5515610" cy="1013460"/>
          </a:xfrm>
          <a:prstGeom prst="rect">
            <a:avLst/>
          </a:prstGeom>
          <a:noFill/>
        </p:spPr>
        <p:txBody>
          <a:bodyPr wrap="none" lIns="91436" tIns="45718" rIns="91436" bIns="45718" rtlCol="0">
            <a:spAutoFit/>
          </a:bodyPr>
          <a:lstStyle>
            <a:defPPr>
              <a:defRPr lang="zh-CN"/>
            </a:defPPr>
            <a:lvl1pPr>
              <a:defRPr sz="6000" b="1">
                <a:solidFill>
                  <a:srgbClr val="005CA7"/>
                </a:solidFill>
                <a:latin typeface="微软雅黑" panose="020B0503020204020204" pitchFamily="34" charset="-122"/>
                <a:ea typeface="微软雅黑" panose="020B0503020204020204" pitchFamily="34" charset="-122"/>
              </a:defRPr>
            </a:lvl1pPr>
          </a:lstStyle>
          <a:p>
            <a:pPr algn="ctr"/>
            <a:r>
              <a:rPr lang="zh-CN" altLang="en-US" dirty="0" smtClean="0"/>
              <a:t>图卷积神经网络</a:t>
            </a:r>
            <a:endParaRPr lang="zh-CN" altLang="en-US" dirty="0"/>
          </a:p>
        </p:txBody>
      </p:sp>
      <p:grpSp>
        <p:nvGrpSpPr>
          <p:cNvPr id="33" name="组合 32"/>
          <p:cNvGrpSpPr/>
          <p:nvPr/>
        </p:nvGrpSpPr>
        <p:grpSpPr>
          <a:xfrm flipH="1">
            <a:off x="-419102" y="3718121"/>
            <a:ext cx="4356100" cy="393049"/>
            <a:chOff x="743958" y="3475975"/>
            <a:chExt cx="753417" cy="0"/>
          </a:xfrm>
        </p:grpSpPr>
        <p:cxnSp>
          <p:nvCxnSpPr>
            <p:cNvPr id="37" name="直接连接符 36"/>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rot="10800000" flipH="1">
            <a:off x="8254999" y="3331210"/>
            <a:ext cx="4356100" cy="393049"/>
            <a:chOff x="743958" y="3475975"/>
            <a:chExt cx="753417" cy="0"/>
          </a:xfrm>
        </p:grpSpPr>
        <p:cxnSp>
          <p:nvCxnSpPr>
            <p:cNvPr id="35" name="直接连接符 34"/>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42" name="Group 4"/>
          <p:cNvGrpSpPr>
            <a:grpSpLocks noChangeAspect="1"/>
          </p:cNvGrpSpPr>
          <p:nvPr/>
        </p:nvGrpSpPr>
        <p:grpSpPr bwMode="auto">
          <a:xfrm>
            <a:off x="5399882" y="1613350"/>
            <a:ext cx="1392237" cy="1323975"/>
            <a:chOff x="3585" y="941"/>
            <a:chExt cx="877" cy="834"/>
          </a:xfrm>
        </p:grpSpPr>
        <p:sp>
          <p:nvSpPr>
            <p:cNvPr id="43" name="AutoShape 3"/>
            <p:cNvSpPr>
              <a:spLocks noChangeAspect="1" noChangeArrowheads="1" noTextEdit="1"/>
            </p:cNvSpPr>
            <p:nvPr/>
          </p:nvSpPr>
          <p:spPr bwMode="auto">
            <a:xfrm>
              <a:off x="3585" y="941"/>
              <a:ext cx="877"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4" name="Freeform 5"/>
            <p:cNvSpPr>
              <a:spLocks noEditPoints="1"/>
            </p:cNvSpPr>
            <p:nvPr/>
          </p:nvSpPr>
          <p:spPr bwMode="auto">
            <a:xfrm>
              <a:off x="3585" y="941"/>
              <a:ext cx="884" cy="834"/>
            </a:xfrm>
            <a:custGeom>
              <a:avLst/>
              <a:gdLst>
                <a:gd name="T0" fmla="*/ 92 w 121"/>
                <a:gd name="T1" fmla="*/ 33 h 114"/>
                <a:gd name="T2" fmla="*/ 99 w 121"/>
                <a:gd name="T3" fmla="*/ 8 h 114"/>
                <a:gd name="T4" fmla="*/ 85 w 121"/>
                <a:gd name="T5" fmla="*/ 0 h 114"/>
                <a:gd name="T6" fmla="*/ 67 w 121"/>
                <a:gd name="T7" fmla="*/ 19 h 114"/>
                <a:gd name="T8" fmla="*/ 57 w 121"/>
                <a:gd name="T9" fmla="*/ 18 h 114"/>
                <a:gd name="T10" fmla="*/ 40 w 121"/>
                <a:gd name="T11" fmla="*/ 0 h 114"/>
                <a:gd name="T12" fmla="*/ 25 w 121"/>
                <a:gd name="T13" fmla="*/ 7 h 114"/>
                <a:gd name="T14" fmla="*/ 32 w 121"/>
                <a:gd name="T15" fmla="*/ 31 h 114"/>
                <a:gd name="T16" fmla="*/ 24 w 121"/>
                <a:gd name="T17" fmla="*/ 42 h 114"/>
                <a:gd name="T18" fmla="*/ 0 w 121"/>
                <a:gd name="T19" fmla="*/ 44 h 114"/>
                <a:gd name="T20" fmla="*/ 0 w 121"/>
                <a:gd name="T21" fmla="*/ 63 h 114"/>
                <a:gd name="T22" fmla="*/ 23 w 121"/>
                <a:gd name="T23" fmla="*/ 67 h 114"/>
                <a:gd name="T24" fmla="*/ 31 w 121"/>
                <a:gd name="T25" fmla="*/ 83 h 114"/>
                <a:gd name="T26" fmla="*/ 22 w 121"/>
                <a:gd name="T27" fmla="*/ 104 h 114"/>
                <a:gd name="T28" fmla="*/ 37 w 121"/>
                <a:gd name="T29" fmla="*/ 114 h 114"/>
                <a:gd name="T30" fmla="*/ 52 w 121"/>
                <a:gd name="T31" fmla="*/ 96 h 114"/>
                <a:gd name="T32" fmla="*/ 70 w 121"/>
                <a:gd name="T33" fmla="*/ 95 h 114"/>
                <a:gd name="T34" fmla="*/ 88 w 121"/>
                <a:gd name="T35" fmla="*/ 113 h 114"/>
                <a:gd name="T36" fmla="*/ 101 w 121"/>
                <a:gd name="T37" fmla="*/ 103 h 114"/>
                <a:gd name="T38" fmla="*/ 91 w 121"/>
                <a:gd name="T39" fmla="*/ 82 h 114"/>
                <a:gd name="T40" fmla="*/ 99 w 121"/>
                <a:gd name="T41" fmla="*/ 68 h 114"/>
                <a:gd name="T42" fmla="*/ 121 w 121"/>
                <a:gd name="T43" fmla="*/ 64 h 114"/>
                <a:gd name="T44" fmla="*/ 121 w 121"/>
                <a:gd name="T45" fmla="*/ 46 h 114"/>
                <a:gd name="T46" fmla="*/ 97 w 121"/>
                <a:gd name="T47" fmla="*/ 43 h 114"/>
                <a:gd name="T48" fmla="*/ 92 w 121"/>
                <a:gd name="T49" fmla="*/ 33 h 114"/>
                <a:gd name="T50" fmla="*/ 61 w 121"/>
                <a:gd name="T51" fmla="*/ 83 h 114"/>
                <a:gd name="T52" fmla="*/ 34 w 121"/>
                <a:gd name="T53" fmla="*/ 57 h 114"/>
                <a:gd name="T54" fmla="*/ 61 w 121"/>
                <a:gd name="T55" fmla="*/ 30 h 114"/>
                <a:gd name="T56" fmla="*/ 87 w 121"/>
                <a:gd name="T57" fmla="*/ 57 h 114"/>
                <a:gd name="T58" fmla="*/ 61 w 121"/>
                <a:gd name="T59" fmla="*/ 8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1" h="114">
                  <a:moveTo>
                    <a:pt x="92" y="33"/>
                  </a:moveTo>
                  <a:cubicBezTo>
                    <a:pt x="99" y="8"/>
                    <a:pt x="99" y="8"/>
                    <a:pt x="99" y="8"/>
                  </a:cubicBezTo>
                  <a:cubicBezTo>
                    <a:pt x="85" y="0"/>
                    <a:pt x="85" y="0"/>
                    <a:pt x="85" y="0"/>
                  </a:cubicBezTo>
                  <a:cubicBezTo>
                    <a:pt x="67" y="19"/>
                    <a:pt x="67" y="19"/>
                    <a:pt x="67" y="19"/>
                  </a:cubicBezTo>
                  <a:cubicBezTo>
                    <a:pt x="57" y="18"/>
                    <a:pt x="57" y="18"/>
                    <a:pt x="57" y="18"/>
                  </a:cubicBezTo>
                  <a:cubicBezTo>
                    <a:pt x="40" y="0"/>
                    <a:pt x="40" y="0"/>
                    <a:pt x="40" y="0"/>
                  </a:cubicBezTo>
                  <a:cubicBezTo>
                    <a:pt x="25" y="7"/>
                    <a:pt x="25" y="7"/>
                    <a:pt x="25" y="7"/>
                  </a:cubicBezTo>
                  <a:cubicBezTo>
                    <a:pt x="32" y="31"/>
                    <a:pt x="32" y="31"/>
                    <a:pt x="32" y="31"/>
                  </a:cubicBezTo>
                  <a:cubicBezTo>
                    <a:pt x="24" y="42"/>
                    <a:pt x="24" y="42"/>
                    <a:pt x="24" y="42"/>
                  </a:cubicBezTo>
                  <a:cubicBezTo>
                    <a:pt x="0" y="44"/>
                    <a:pt x="0" y="44"/>
                    <a:pt x="0" y="44"/>
                  </a:cubicBezTo>
                  <a:cubicBezTo>
                    <a:pt x="0" y="63"/>
                    <a:pt x="0" y="63"/>
                    <a:pt x="0" y="63"/>
                  </a:cubicBezTo>
                  <a:cubicBezTo>
                    <a:pt x="23" y="67"/>
                    <a:pt x="23" y="67"/>
                    <a:pt x="23" y="67"/>
                  </a:cubicBezTo>
                  <a:cubicBezTo>
                    <a:pt x="31" y="83"/>
                    <a:pt x="31" y="83"/>
                    <a:pt x="31" y="83"/>
                  </a:cubicBezTo>
                  <a:cubicBezTo>
                    <a:pt x="22" y="104"/>
                    <a:pt x="22" y="104"/>
                    <a:pt x="22" y="104"/>
                  </a:cubicBezTo>
                  <a:cubicBezTo>
                    <a:pt x="37" y="114"/>
                    <a:pt x="37" y="114"/>
                    <a:pt x="37" y="114"/>
                  </a:cubicBezTo>
                  <a:cubicBezTo>
                    <a:pt x="52" y="96"/>
                    <a:pt x="52" y="96"/>
                    <a:pt x="52" y="96"/>
                  </a:cubicBezTo>
                  <a:cubicBezTo>
                    <a:pt x="70" y="95"/>
                    <a:pt x="70" y="95"/>
                    <a:pt x="70" y="95"/>
                  </a:cubicBezTo>
                  <a:cubicBezTo>
                    <a:pt x="88" y="113"/>
                    <a:pt x="88" y="113"/>
                    <a:pt x="88" y="113"/>
                  </a:cubicBezTo>
                  <a:cubicBezTo>
                    <a:pt x="101" y="103"/>
                    <a:pt x="101" y="103"/>
                    <a:pt x="101" y="103"/>
                  </a:cubicBezTo>
                  <a:cubicBezTo>
                    <a:pt x="91" y="82"/>
                    <a:pt x="91" y="82"/>
                    <a:pt x="91" y="82"/>
                  </a:cubicBezTo>
                  <a:cubicBezTo>
                    <a:pt x="99" y="68"/>
                    <a:pt x="99" y="68"/>
                    <a:pt x="99" y="68"/>
                  </a:cubicBezTo>
                  <a:cubicBezTo>
                    <a:pt x="121" y="64"/>
                    <a:pt x="121" y="64"/>
                    <a:pt x="121" y="64"/>
                  </a:cubicBezTo>
                  <a:cubicBezTo>
                    <a:pt x="121" y="46"/>
                    <a:pt x="121" y="46"/>
                    <a:pt x="121" y="46"/>
                  </a:cubicBezTo>
                  <a:cubicBezTo>
                    <a:pt x="97" y="43"/>
                    <a:pt x="97" y="43"/>
                    <a:pt x="97" y="43"/>
                  </a:cubicBezTo>
                  <a:lnTo>
                    <a:pt x="92" y="33"/>
                  </a:lnTo>
                  <a:close/>
                  <a:moveTo>
                    <a:pt x="61" y="83"/>
                  </a:moveTo>
                  <a:cubicBezTo>
                    <a:pt x="46" y="83"/>
                    <a:pt x="34" y="71"/>
                    <a:pt x="34" y="57"/>
                  </a:cubicBezTo>
                  <a:cubicBezTo>
                    <a:pt x="34" y="42"/>
                    <a:pt x="46" y="30"/>
                    <a:pt x="61" y="30"/>
                  </a:cubicBezTo>
                  <a:cubicBezTo>
                    <a:pt x="75" y="30"/>
                    <a:pt x="87" y="42"/>
                    <a:pt x="87" y="57"/>
                  </a:cubicBezTo>
                  <a:cubicBezTo>
                    <a:pt x="87" y="71"/>
                    <a:pt x="75" y="83"/>
                    <a:pt x="61" y="83"/>
                  </a:cubicBez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Oval 6"/>
            <p:cNvSpPr>
              <a:spLocks noChangeArrowheads="1"/>
            </p:cNvSpPr>
            <p:nvPr/>
          </p:nvSpPr>
          <p:spPr bwMode="auto">
            <a:xfrm>
              <a:off x="3884" y="1219"/>
              <a:ext cx="285" cy="278"/>
            </a:xfrm>
            <a:prstGeom prst="ellipse">
              <a:avLst/>
            </a:pr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7" name="AutoShape 8"/>
          <p:cNvSpPr>
            <a:spLocks noChangeAspect="1" noChangeArrowheads="1" noTextEdit="1"/>
          </p:cNvSpPr>
          <p:nvPr/>
        </p:nvSpPr>
        <p:spPr bwMode="auto">
          <a:xfrm>
            <a:off x="3245653" y="936281"/>
            <a:ext cx="16510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strVal val="(6*min(max(#ppt_w*#ppt_h,.3),1)-7.4)/-.7*#ppt_w"/>
                                          </p:val>
                                        </p:tav>
                                        <p:tav tm="100000">
                                          <p:val>
                                            <p:strVal val="#ppt_w"/>
                                          </p:val>
                                        </p:tav>
                                      </p:tavLst>
                                    </p:anim>
                                    <p:anim calcmode="lin" valueType="num">
                                      <p:cBhvr>
                                        <p:cTn id="8" dur="500" fill="hold"/>
                                        <p:tgtEl>
                                          <p:spTgt spid="42"/>
                                        </p:tgtEl>
                                        <p:attrNameLst>
                                          <p:attrName>ppt_h</p:attrName>
                                        </p:attrNameLst>
                                      </p:cBhvr>
                                      <p:tavLst>
                                        <p:tav tm="0">
                                          <p:val>
                                            <p:strVal val="(6*min(max(#ppt_w*#ppt_h,.3),1)-7.4)/-.7*#ppt_h"/>
                                          </p:val>
                                        </p:tav>
                                        <p:tav tm="100000">
                                          <p:val>
                                            <p:strVal val="#ppt_h"/>
                                          </p:val>
                                        </p:tav>
                                      </p:tavLst>
                                    </p:anim>
                                    <p:anim calcmode="lin" valueType="num">
                                      <p:cBhvr>
                                        <p:cTn id="9" dur="500" fill="hold"/>
                                        <p:tgtEl>
                                          <p:spTgt spid="42"/>
                                        </p:tgtEl>
                                        <p:attrNameLst>
                                          <p:attrName>ppt_x</p:attrName>
                                        </p:attrNameLst>
                                      </p:cBhvr>
                                      <p:tavLst>
                                        <p:tav tm="0">
                                          <p:val>
                                            <p:fltVal val="0.5"/>
                                          </p:val>
                                        </p:tav>
                                        <p:tav tm="100000">
                                          <p:val>
                                            <p:strVal val="#ppt_x"/>
                                          </p:val>
                                        </p:tav>
                                      </p:tavLst>
                                    </p:anim>
                                    <p:anim calcmode="lin" valueType="num">
                                      <p:cBhvr>
                                        <p:cTn id="10" dur="500" fill="hold"/>
                                        <p:tgtEl>
                                          <p:spTgt spid="42"/>
                                        </p:tgtEl>
                                        <p:attrNameLst>
                                          <p:attrName>ppt_y</p:attrName>
                                        </p:attrNameLst>
                                      </p:cBhvr>
                                      <p:tavLst>
                                        <p:tav tm="0">
                                          <p:val>
                                            <p:strVal val="1+(6*min(max(#ppt_w*#ppt_h,.3),1)-7.4)/-.7*#ppt_h/2"/>
                                          </p:val>
                                        </p:tav>
                                        <p:tav tm="100000">
                                          <p:val>
                                            <p:strVal val="#ppt_y"/>
                                          </p:val>
                                        </p:tav>
                                      </p:tavLst>
                                    </p:anim>
                                  </p:childTnLst>
                                </p:cTn>
                              </p:par>
                              <p:par>
                                <p:cTn id="11" presetID="12" presetClass="entr" presetSubtype="4" fill="hold" grpId="0" nodeType="withEffect">
                                  <p:stCondLst>
                                    <p:cond delay="30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p:tgtEl>
                                          <p:spTgt spid="31"/>
                                        </p:tgtEl>
                                        <p:attrNameLst>
                                          <p:attrName>ppt_y</p:attrName>
                                        </p:attrNameLst>
                                      </p:cBhvr>
                                      <p:tavLst>
                                        <p:tav tm="0">
                                          <p:val>
                                            <p:strVal val="#ppt_y+#ppt_h*1.125000"/>
                                          </p:val>
                                        </p:tav>
                                        <p:tav tm="100000">
                                          <p:val>
                                            <p:strVal val="#ppt_y"/>
                                          </p:val>
                                        </p:tav>
                                      </p:tavLst>
                                    </p:anim>
                                    <p:animEffect transition="in" filter="wipe(up)">
                                      <p:cBhvr>
                                        <p:cTn id="14" dur="500"/>
                                        <p:tgtEl>
                                          <p:spTgt spid="31"/>
                                        </p:tgtEl>
                                      </p:cBhvr>
                                    </p:animEffect>
                                  </p:childTnLst>
                                </p:cTn>
                              </p:par>
                              <p:par>
                                <p:cTn id="15" presetID="22" presetClass="entr" presetSubtype="8" fill="hold" nodeType="withEffect">
                                  <p:stCondLst>
                                    <p:cond delay="60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par>
                                <p:cTn id="18" presetID="22" presetClass="entr" presetSubtype="2" fill="hold" nodeType="withEffect">
                                  <p:stCondLst>
                                    <p:cond delay="600"/>
                                  </p:stCondLst>
                                  <p:childTnLst>
                                    <p:set>
                                      <p:cBhvr>
                                        <p:cTn id="19" dur="1" fill="hold">
                                          <p:stCondLst>
                                            <p:cond delay="0"/>
                                          </p:stCondLst>
                                        </p:cTn>
                                        <p:tgtEl>
                                          <p:spTgt spid="34"/>
                                        </p:tgtEl>
                                        <p:attrNameLst>
                                          <p:attrName>style.visibility</p:attrName>
                                        </p:attrNameLst>
                                      </p:cBhvr>
                                      <p:to>
                                        <p:strVal val="visible"/>
                                      </p:to>
                                    </p:set>
                                    <p:animEffect transition="in" filter="wipe(right)">
                                      <p:cBhvr>
                                        <p:cTn id="2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a:stCxn id="46" idx="3"/>
          </p:cNvCxnSpPr>
          <p:nvPr/>
        </p:nvCxnSpPr>
        <p:spPr>
          <a:xfrm>
            <a:off x="4318635" y="561340"/>
            <a:ext cx="8089265" cy="1016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735965" y="300355"/>
            <a:ext cx="3582670" cy="523240"/>
            <a:chOff x="746342" y="300264"/>
            <a:chExt cx="3178027"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746342" y="300264"/>
              <a:ext cx="3178027" cy="52195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八、图卷积神经网络</a:t>
              </a:r>
            </a:p>
          </p:txBody>
        </p:sp>
      </p:grpSp>
      <p:sp>
        <p:nvSpPr>
          <p:cNvPr id="49" name="矩形 48"/>
          <p:cNvSpPr/>
          <p:nvPr/>
        </p:nvSpPr>
        <p:spPr>
          <a:xfrm>
            <a:off x="1046480" y="1998980"/>
            <a:ext cx="9686925" cy="1936750"/>
          </a:xfrm>
          <a:prstGeom prst="rect">
            <a:avLst/>
          </a:prstGeom>
        </p:spPr>
        <p:txBody>
          <a:bodyPr wrap="square" lIns="91436" tIns="45718" rIns="91436" bIns="45718">
            <a:spAutoFit/>
          </a:bodyPr>
          <a:lstStyle/>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生产实践中，我们还会经常碰到的一类数据是图，如社交网络、知识图谱、文献引用等。图卷积神经网络（Graphic Convolutional network, GCN）被设计用来处理图结构的数据。GCN能够对图中的节点的进行分类、回归，分析连接节点之间的边的关系。</a:t>
            </a: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par>
                                <p:cTn id="8" presetID="22" presetClass="entr" presetSubtype="8"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2"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a:stCxn id="46" idx="3"/>
          </p:cNvCxnSpPr>
          <p:nvPr/>
        </p:nvCxnSpPr>
        <p:spPr>
          <a:xfrm>
            <a:off x="4318635" y="561340"/>
            <a:ext cx="8089265" cy="1016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735965" y="300355"/>
            <a:ext cx="3582670" cy="523240"/>
            <a:chOff x="746342" y="300264"/>
            <a:chExt cx="3178027"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746342" y="300264"/>
              <a:ext cx="3178027" cy="52195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八、图卷积神经网络</a:t>
              </a:r>
            </a:p>
          </p:txBody>
        </p:sp>
      </p:grpSp>
      <p:grpSp>
        <p:nvGrpSpPr>
          <p:cNvPr id="12" name="组合 11"/>
          <p:cNvGrpSpPr/>
          <p:nvPr/>
        </p:nvGrpSpPr>
        <p:grpSpPr>
          <a:xfrm>
            <a:off x="1056640" y="1613535"/>
            <a:ext cx="9686290" cy="4244340"/>
            <a:chOff x="1648" y="3148"/>
            <a:chExt cx="15254" cy="6684"/>
          </a:xfrm>
        </p:grpSpPr>
        <p:sp>
          <p:nvSpPr>
            <p:cNvPr id="49" name="矩形 48"/>
            <p:cNvSpPr/>
            <p:nvPr/>
          </p:nvSpPr>
          <p:spPr>
            <a:xfrm>
              <a:off x="1648" y="3148"/>
              <a:ext cx="15255" cy="6685"/>
            </a:xfrm>
            <a:prstGeom prst="rect">
              <a:avLst/>
            </a:prstGeom>
          </p:spPr>
          <p:txBody>
            <a:bodyPr wrap="square" lIns="91436" tIns="45718" rIns="91436" bIns="45718">
              <a:spAutoFit/>
            </a:bodyPr>
            <a:lstStyle/>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给定一个图               ，</a:t>
              </a:r>
              <a:r>
                <a:rPr lang="en-US" altLang="zh-CN" sz="2000" dirty="0">
                  <a:solidFill>
                    <a:schemeClr val="tx1"/>
                  </a:solidFill>
                  <a:latin typeface="Times New Roman" panose="02020603050405020304" charset="0"/>
                  <a:ea typeface="微软雅黑" panose="020B0503020204020204" pitchFamily="34" charset="-122"/>
                  <a:cs typeface="Times New Roman" panose="02020603050405020304" charset="0"/>
                </a:rPr>
                <a:t>E</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表示边的集合，</a:t>
              </a:r>
              <a:r>
                <a:rPr lang="en-US" altLang="zh-CN" sz="2000" dirty="0">
                  <a:solidFill>
                    <a:schemeClr val="tx1"/>
                  </a:solidFill>
                  <a:latin typeface="Times New Roman" panose="02020603050405020304" charset="0"/>
                  <a:ea typeface="微软雅黑" panose="020B0503020204020204" pitchFamily="34" charset="-122"/>
                  <a:cs typeface="Times New Roman" panose="02020603050405020304" charset="0"/>
                </a:rPr>
                <a:t>V</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表示定点的集合，记               为图中节点个数，        表示图的度矩阵。每个节点使用一个</a:t>
              </a:r>
              <a:r>
                <a:rPr lang="en-US" altLang="zh-CN" sz="2000" dirty="0">
                  <a:solidFill>
                    <a:schemeClr val="tx1"/>
                  </a:solidFill>
                  <a:latin typeface="Times New Roman" panose="02020603050405020304" charset="0"/>
                  <a:ea typeface="微软雅黑" panose="020B0503020204020204" pitchFamily="34" charset="-122"/>
                  <a:cs typeface="Times New Roman" panose="02020603050405020304" charset="0"/>
                </a:rPr>
                <a:t>n</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维的特征向量表示，则所有节点的特征可表示为一个矩阵         。用图的邻接矩阵        来表示节点之间的连接关系，其中</a:t>
              </a: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	 	</a:t>
              </a: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类似于卷积神经网络，可以使用一个</a:t>
              </a:r>
              <a:r>
                <a:rPr lang="en-US" altLang="zh-CN" sz="2000" dirty="0">
                  <a:solidFill>
                    <a:schemeClr val="tx1"/>
                  </a:solidFill>
                  <a:latin typeface="Times New Roman" panose="02020603050405020304" charset="0"/>
                  <a:ea typeface="微软雅黑" panose="020B0503020204020204" pitchFamily="34" charset="-122"/>
                  <a:cs typeface="Times New Roman" panose="02020603050405020304" charset="0"/>
                </a:rPr>
                <a:t>n</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维向量表示卷积核       来提取每个神经元</a:t>
              </a:r>
              <a:r>
                <a:rPr lang="en-US" altLang="zh-CN" sz="2000" dirty="0">
                  <a:solidFill>
                    <a:schemeClr val="tx1"/>
                  </a:solidFill>
                  <a:latin typeface="Times New Roman" panose="02020603050405020304" charset="0"/>
                  <a:ea typeface="微软雅黑" panose="020B0503020204020204" pitchFamily="34" charset="-122"/>
                  <a:cs typeface="Times New Roman" panose="02020603050405020304" charset="0"/>
                </a:rPr>
                <a:t>j</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的一种特征，即         ，使用</a:t>
              </a:r>
              <a:r>
                <a:rPr lang="en-US" altLang="zh-CN" sz="2000" dirty="0">
                  <a:solidFill>
                    <a:schemeClr val="tx1"/>
                  </a:solidFill>
                  <a:latin typeface="Times New Roman" panose="02020603050405020304" charset="0"/>
                  <a:ea typeface="微软雅黑" panose="020B0503020204020204" pitchFamily="34" charset="-122"/>
                  <a:cs typeface="Times New Roman" panose="02020603050405020304" charset="0"/>
                </a:rPr>
                <a:t>K</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个卷积核就可以提取</a:t>
              </a:r>
              <a:r>
                <a:rPr lang="en-US" altLang="zh-CN" sz="2000" dirty="0">
                  <a:solidFill>
                    <a:schemeClr val="tx1"/>
                  </a:solidFill>
                  <a:latin typeface="Times New Roman" panose="02020603050405020304" charset="0"/>
                  <a:ea typeface="微软雅黑" panose="020B0503020204020204" pitchFamily="34" charset="-122"/>
                  <a:cs typeface="Times New Roman" panose="02020603050405020304" charset="0"/>
                </a:rPr>
                <a:t>K</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种不同的特征，对所有神经元提取多种不同的特征写成矩阵的乘法形式是          ，其中                          。       中的每一行表示节点在新特征下的表示。</a:t>
              </a:r>
            </a:p>
          </p:txBody>
        </p:sp>
        <p:graphicFrame>
          <p:nvGraphicFramePr>
            <p:cNvPr id="2" name="对象 -2147482436"/>
            <p:cNvGraphicFramePr>
              <a:graphicFrameLocks noChangeAspect="1"/>
            </p:cNvGraphicFramePr>
            <p:nvPr/>
          </p:nvGraphicFramePr>
          <p:xfrm>
            <a:off x="3785" y="3321"/>
            <a:ext cx="1654" cy="724"/>
          </p:xfrm>
          <a:graphic>
            <a:graphicData uri="http://schemas.openxmlformats.org/presentationml/2006/ole">
              <mc:AlternateContent xmlns:mc="http://schemas.openxmlformats.org/markup-compatibility/2006">
                <mc:Choice xmlns:v="urn:schemas-microsoft-com:vml" Requires="v">
                  <p:oleObj spid="_x0000_s12311" r:id="rId3" imgW="609600" imgH="254000" progId="Equation.DSMT4">
                    <p:embed/>
                  </p:oleObj>
                </mc:Choice>
                <mc:Fallback>
                  <p:oleObj r:id="rId3" imgW="609600" imgH="254000" progId="Equation.DSMT4">
                    <p:embed/>
                    <p:pic>
                      <p:nvPicPr>
                        <p:cNvPr id="0" name="图片 3075"/>
                        <p:cNvPicPr/>
                        <p:nvPr/>
                      </p:nvPicPr>
                      <p:blipFill>
                        <a:blip r:embed="rId4"/>
                        <a:stretch>
                          <a:fillRect/>
                        </a:stretch>
                      </p:blipFill>
                      <p:spPr>
                        <a:xfrm>
                          <a:off x="3785" y="3321"/>
                          <a:ext cx="1654" cy="724"/>
                        </a:xfrm>
                        <a:prstGeom prst="rect">
                          <a:avLst/>
                        </a:prstGeom>
                        <a:noFill/>
                        <a:ln w="38100">
                          <a:noFill/>
                          <a:miter/>
                        </a:ln>
                      </p:spPr>
                    </p:pic>
                  </p:oleObj>
                </mc:Fallback>
              </mc:AlternateContent>
            </a:graphicData>
          </a:graphic>
        </p:graphicFrame>
        <p:graphicFrame>
          <p:nvGraphicFramePr>
            <p:cNvPr id="3" name="对象 -2147482433"/>
            <p:cNvGraphicFramePr>
              <a:graphicFrameLocks noChangeAspect="1"/>
            </p:cNvGraphicFramePr>
            <p:nvPr/>
          </p:nvGraphicFramePr>
          <p:xfrm>
            <a:off x="12932" y="3321"/>
            <a:ext cx="1693" cy="684"/>
          </p:xfrm>
          <a:graphic>
            <a:graphicData uri="http://schemas.openxmlformats.org/presentationml/2006/ole">
              <mc:AlternateContent xmlns:mc="http://schemas.openxmlformats.org/markup-compatibility/2006">
                <mc:Choice xmlns:v="urn:schemas-microsoft-com:vml" Requires="v">
                  <p:oleObj spid="_x0000_s12312" r:id="rId5" imgW="494665" imgH="203200" progId="Equation.DSMT4">
                    <p:embed/>
                  </p:oleObj>
                </mc:Choice>
                <mc:Fallback>
                  <p:oleObj r:id="rId5" imgW="494665" imgH="203200" progId="Equation.DSMT4">
                    <p:embed/>
                    <p:pic>
                      <p:nvPicPr>
                        <p:cNvPr id="0" name="图片 1"/>
                        <p:cNvPicPr/>
                        <p:nvPr/>
                      </p:nvPicPr>
                      <p:blipFill>
                        <a:blip r:embed="rId6"/>
                        <a:stretch>
                          <a:fillRect/>
                        </a:stretch>
                      </p:blipFill>
                      <p:spPr>
                        <a:xfrm>
                          <a:off x="12932" y="3321"/>
                          <a:ext cx="1693" cy="684"/>
                        </a:xfrm>
                        <a:prstGeom prst="rect">
                          <a:avLst/>
                        </a:prstGeom>
                        <a:noFill/>
                        <a:ln w="38100">
                          <a:noFill/>
                          <a:miter/>
                        </a:ln>
                      </p:spPr>
                    </p:pic>
                  </p:oleObj>
                </mc:Fallback>
              </mc:AlternateContent>
            </a:graphicData>
          </a:graphic>
        </p:graphicFrame>
        <p:graphicFrame>
          <p:nvGraphicFramePr>
            <p:cNvPr id="4" name="对象 -2147482432"/>
            <p:cNvGraphicFramePr>
              <a:graphicFrameLocks noChangeAspect="1"/>
            </p:cNvGraphicFramePr>
            <p:nvPr/>
          </p:nvGraphicFramePr>
          <p:xfrm>
            <a:off x="2917" y="4045"/>
            <a:ext cx="998" cy="656"/>
          </p:xfrm>
          <a:graphic>
            <a:graphicData uri="http://schemas.openxmlformats.org/presentationml/2006/ole">
              <mc:AlternateContent xmlns:mc="http://schemas.openxmlformats.org/markup-compatibility/2006">
                <mc:Choice xmlns:v="urn:schemas-microsoft-com:vml" Requires="v">
                  <p:oleObj spid="_x0000_s12313" r:id="rId7" imgW="355600" imgH="241300" progId="Equation.DSMT4">
                    <p:embed/>
                  </p:oleObj>
                </mc:Choice>
                <mc:Fallback>
                  <p:oleObj r:id="rId7" imgW="355600" imgH="241300" progId="Equation.DSMT4">
                    <p:embed/>
                    <p:pic>
                      <p:nvPicPr>
                        <p:cNvPr id="0" name="图片 2"/>
                        <p:cNvPicPr/>
                        <p:nvPr/>
                      </p:nvPicPr>
                      <p:blipFill>
                        <a:blip r:embed="rId8"/>
                        <a:stretch>
                          <a:fillRect/>
                        </a:stretch>
                      </p:blipFill>
                      <p:spPr>
                        <a:xfrm>
                          <a:off x="2917" y="4045"/>
                          <a:ext cx="998" cy="656"/>
                        </a:xfrm>
                        <a:prstGeom prst="rect">
                          <a:avLst/>
                        </a:prstGeom>
                        <a:noFill/>
                        <a:ln w="38100">
                          <a:noFill/>
                          <a:miter/>
                        </a:ln>
                      </p:spPr>
                    </p:pic>
                  </p:oleObj>
                </mc:Fallback>
              </mc:AlternateContent>
            </a:graphicData>
          </a:graphic>
        </p:graphicFrame>
        <p:graphicFrame>
          <p:nvGraphicFramePr>
            <p:cNvPr id="5" name="对象 -2147482430"/>
            <p:cNvGraphicFramePr>
              <a:graphicFrameLocks noChangeAspect="1"/>
            </p:cNvGraphicFramePr>
            <p:nvPr/>
          </p:nvGraphicFramePr>
          <p:xfrm>
            <a:off x="5832" y="4796"/>
            <a:ext cx="1015" cy="649"/>
          </p:xfrm>
          <a:graphic>
            <a:graphicData uri="http://schemas.openxmlformats.org/presentationml/2006/ole">
              <mc:AlternateContent xmlns:mc="http://schemas.openxmlformats.org/markup-compatibility/2006">
                <mc:Choice xmlns:v="urn:schemas-microsoft-com:vml" Requires="v">
                  <p:oleObj spid="_x0000_s12314" r:id="rId9" imgW="342900" imgH="228600" progId="Equation.DSMT4">
                    <p:embed/>
                  </p:oleObj>
                </mc:Choice>
                <mc:Fallback>
                  <p:oleObj r:id="rId9" imgW="342900" imgH="228600" progId="Equation.DSMT4">
                    <p:embed/>
                    <p:pic>
                      <p:nvPicPr>
                        <p:cNvPr id="0" name="图片 3"/>
                        <p:cNvPicPr/>
                        <p:nvPr/>
                      </p:nvPicPr>
                      <p:blipFill>
                        <a:blip r:embed="rId10"/>
                        <a:stretch>
                          <a:fillRect/>
                        </a:stretch>
                      </p:blipFill>
                      <p:spPr>
                        <a:xfrm>
                          <a:off x="5832" y="4796"/>
                          <a:ext cx="1015" cy="649"/>
                        </a:xfrm>
                        <a:prstGeom prst="rect">
                          <a:avLst/>
                        </a:prstGeom>
                        <a:noFill/>
                        <a:ln w="38100">
                          <a:noFill/>
                          <a:miter/>
                        </a:ln>
                      </p:spPr>
                    </p:pic>
                  </p:oleObj>
                </mc:Fallback>
              </mc:AlternateContent>
            </a:graphicData>
          </a:graphic>
        </p:graphicFrame>
        <p:graphicFrame>
          <p:nvGraphicFramePr>
            <p:cNvPr id="6" name="对象 -2147482429"/>
            <p:cNvGraphicFramePr>
              <a:graphicFrameLocks noChangeAspect="1"/>
            </p:cNvGraphicFramePr>
            <p:nvPr/>
          </p:nvGraphicFramePr>
          <p:xfrm>
            <a:off x="10075" y="4796"/>
            <a:ext cx="829" cy="683"/>
          </p:xfrm>
          <a:graphic>
            <a:graphicData uri="http://schemas.openxmlformats.org/presentationml/2006/ole">
              <mc:AlternateContent xmlns:mc="http://schemas.openxmlformats.org/markup-compatibility/2006">
                <mc:Choice xmlns:v="urn:schemas-microsoft-com:vml" Requires="v">
                  <p:oleObj spid="_x0000_s12315" r:id="rId11" imgW="342900" imgH="228600" progId="Equation.DSMT4">
                    <p:embed/>
                  </p:oleObj>
                </mc:Choice>
                <mc:Fallback>
                  <p:oleObj r:id="rId11" imgW="342900" imgH="228600" progId="Equation.DSMT4">
                    <p:embed/>
                    <p:pic>
                      <p:nvPicPr>
                        <p:cNvPr id="0" name="图片 4"/>
                        <p:cNvPicPr/>
                        <p:nvPr/>
                      </p:nvPicPr>
                      <p:blipFill>
                        <a:blip r:embed="rId12"/>
                        <a:stretch>
                          <a:fillRect/>
                        </a:stretch>
                      </p:blipFill>
                      <p:spPr>
                        <a:xfrm>
                          <a:off x="10075" y="4796"/>
                          <a:ext cx="829" cy="683"/>
                        </a:xfrm>
                        <a:prstGeom prst="rect">
                          <a:avLst/>
                        </a:prstGeom>
                        <a:noFill/>
                        <a:ln w="38100">
                          <a:noFill/>
                          <a:miter/>
                        </a:ln>
                      </p:spPr>
                    </p:pic>
                  </p:oleObj>
                </mc:Fallback>
              </mc:AlternateContent>
            </a:graphicData>
          </a:graphic>
        </p:graphicFrame>
        <p:graphicFrame>
          <p:nvGraphicFramePr>
            <p:cNvPr id="7" name="对象 -2147482428"/>
            <p:cNvGraphicFramePr>
              <a:graphicFrameLocks noChangeAspect="1"/>
            </p:cNvGraphicFramePr>
            <p:nvPr/>
          </p:nvGraphicFramePr>
          <p:xfrm>
            <a:off x="6528" y="5750"/>
            <a:ext cx="4965" cy="754"/>
          </p:xfrm>
          <a:graphic>
            <a:graphicData uri="http://schemas.openxmlformats.org/presentationml/2006/ole">
              <mc:AlternateContent xmlns:mc="http://schemas.openxmlformats.org/markup-compatibility/2006">
                <mc:Choice xmlns:v="urn:schemas-microsoft-com:vml" Requires="v">
                  <p:oleObj spid="_x0000_s12316" r:id="rId13" imgW="1816100" imgH="279400" progId="Equation.DSMT4">
                    <p:embed/>
                  </p:oleObj>
                </mc:Choice>
                <mc:Fallback>
                  <p:oleObj r:id="rId13" imgW="1816100" imgH="279400" progId="Equation.DSMT4">
                    <p:embed/>
                    <p:pic>
                      <p:nvPicPr>
                        <p:cNvPr id="0" name="图片 5"/>
                        <p:cNvPicPr/>
                        <p:nvPr/>
                      </p:nvPicPr>
                      <p:blipFill>
                        <a:blip r:embed="rId14"/>
                        <a:stretch>
                          <a:fillRect/>
                        </a:stretch>
                      </p:blipFill>
                      <p:spPr>
                        <a:xfrm>
                          <a:off x="6528" y="5750"/>
                          <a:ext cx="4965" cy="754"/>
                        </a:xfrm>
                        <a:prstGeom prst="rect">
                          <a:avLst/>
                        </a:prstGeom>
                        <a:noFill/>
                        <a:ln w="38100">
                          <a:noFill/>
                          <a:miter/>
                        </a:ln>
                      </p:spPr>
                    </p:pic>
                  </p:oleObj>
                </mc:Fallback>
              </mc:AlternateContent>
            </a:graphicData>
          </a:graphic>
        </p:graphicFrame>
        <p:graphicFrame>
          <p:nvGraphicFramePr>
            <p:cNvPr id="8" name="对象 -2147482426"/>
            <p:cNvGraphicFramePr>
              <a:graphicFrameLocks noChangeAspect="1"/>
            </p:cNvGraphicFramePr>
            <p:nvPr/>
          </p:nvGraphicFramePr>
          <p:xfrm>
            <a:off x="11696" y="6804"/>
            <a:ext cx="699" cy="932"/>
          </p:xfrm>
          <a:graphic>
            <a:graphicData uri="http://schemas.openxmlformats.org/presentationml/2006/ole">
              <mc:AlternateContent xmlns:mc="http://schemas.openxmlformats.org/markup-compatibility/2006">
                <mc:Choice xmlns:v="urn:schemas-microsoft-com:vml" Requires="v">
                  <p:oleObj spid="_x0000_s12317" r:id="rId15" imgW="165100" imgH="228600" progId="Equation.DSMT4">
                    <p:embed/>
                  </p:oleObj>
                </mc:Choice>
                <mc:Fallback>
                  <p:oleObj r:id="rId15" imgW="165100" imgH="228600" progId="Equation.DSMT4">
                    <p:embed/>
                    <p:pic>
                      <p:nvPicPr>
                        <p:cNvPr id="0" name="图片 6"/>
                        <p:cNvPicPr/>
                        <p:nvPr/>
                      </p:nvPicPr>
                      <p:blipFill>
                        <a:blip r:embed="rId16"/>
                        <a:stretch>
                          <a:fillRect/>
                        </a:stretch>
                      </p:blipFill>
                      <p:spPr>
                        <a:xfrm>
                          <a:off x="11696" y="6804"/>
                          <a:ext cx="699" cy="932"/>
                        </a:xfrm>
                        <a:prstGeom prst="rect">
                          <a:avLst/>
                        </a:prstGeom>
                        <a:noFill/>
                        <a:ln w="38100">
                          <a:noFill/>
                          <a:miter/>
                        </a:ln>
                      </p:spPr>
                    </p:pic>
                  </p:oleObj>
                </mc:Fallback>
              </mc:AlternateContent>
            </a:graphicData>
          </a:graphic>
        </p:graphicFrame>
        <p:graphicFrame>
          <p:nvGraphicFramePr>
            <p:cNvPr id="9" name="对象 -2147482424"/>
            <p:cNvGraphicFramePr>
              <a:graphicFrameLocks noChangeAspect="1"/>
            </p:cNvGraphicFramePr>
            <p:nvPr/>
          </p:nvGraphicFramePr>
          <p:xfrm>
            <a:off x="3824" y="7618"/>
            <a:ext cx="972" cy="800"/>
          </p:xfrm>
          <a:graphic>
            <a:graphicData uri="http://schemas.openxmlformats.org/presentationml/2006/ole">
              <mc:AlternateContent xmlns:mc="http://schemas.openxmlformats.org/markup-compatibility/2006">
                <mc:Choice xmlns:v="urn:schemas-microsoft-com:vml" Requires="v">
                  <p:oleObj spid="_x0000_s12318" r:id="rId17" imgW="317500" imgH="254000" progId="Equation.DSMT4">
                    <p:embed/>
                  </p:oleObj>
                </mc:Choice>
                <mc:Fallback>
                  <p:oleObj r:id="rId17" imgW="317500" imgH="254000" progId="Equation.DSMT4">
                    <p:embed/>
                    <p:pic>
                      <p:nvPicPr>
                        <p:cNvPr id="0" name="图片 7"/>
                        <p:cNvPicPr/>
                        <p:nvPr/>
                      </p:nvPicPr>
                      <p:blipFill>
                        <a:blip r:embed="rId18"/>
                        <a:stretch>
                          <a:fillRect/>
                        </a:stretch>
                      </p:blipFill>
                      <p:spPr>
                        <a:xfrm>
                          <a:off x="3824" y="7618"/>
                          <a:ext cx="972" cy="800"/>
                        </a:xfrm>
                        <a:prstGeom prst="rect">
                          <a:avLst/>
                        </a:prstGeom>
                        <a:noFill/>
                        <a:ln w="38100">
                          <a:noFill/>
                          <a:miter/>
                        </a:ln>
                      </p:spPr>
                    </p:pic>
                  </p:oleObj>
                </mc:Fallback>
              </mc:AlternateContent>
            </a:graphicData>
          </a:graphic>
        </p:graphicFrame>
        <p:graphicFrame>
          <p:nvGraphicFramePr>
            <p:cNvPr id="10" name="对象 -2147482421"/>
            <p:cNvGraphicFramePr>
              <a:graphicFrameLocks noChangeAspect="1"/>
            </p:cNvGraphicFramePr>
            <p:nvPr/>
          </p:nvGraphicFramePr>
          <p:xfrm>
            <a:off x="8375" y="8418"/>
            <a:ext cx="870" cy="579"/>
          </p:xfrm>
          <a:graphic>
            <a:graphicData uri="http://schemas.openxmlformats.org/presentationml/2006/ole">
              <mc:AlternateContent xmlns:mc="http://schemas.openxmlformats.org/markup-compatibility/2006">
                <mc:Choice xmlns:v="urn:schemas-microsoft-com:vml" Requires="v">
                  <p:oleObj spid="_x0000_s12319" r:id="rId19" imgW="279400" imgH="177800" progId="Equation.DSMT4">
                    <p:embed/>
                  </p:oleObj>
                </mc:Choice>
                <mc:Fallback>
                  <p:oleObj r:id="rId19" imgW="279400" imgH="177800" progId="Equation.DSMT4">
                    <p:embed/>
                    <p:pic>
                      <p:nvPicPr>
                        <p:cNvPr id="0" name="图片 8"/>
                        <p:cNvPicPr/>
                        <p:nvPr/>
                      </p:nvPicPr>
                      <p:blipFill>
                        <a:blip r:embed="rId20"/>
                        <a:stretch>
                          <a:fillRect/>
                        </a:stretch>
                      </p:blipFill>
                      <p:spPr>
                        <a:xfrm>
                          <a:off x="8375" y="8418"/>
                          <a:ext cx="870" cy="579"/>
                        </a:xfrm>
                        <a:prstGeom prst="rect">
                          <a:avLst/>
                        </a:prstGeom>
                        <a:noFill/>
                        <a:ln w="38100">
                          <a:noFill/>
                          <a:miter/>
                        </a:ln>
                      </p:spPr>
                    </p:pic>
                  </p:oleObj>
                </mc:Fallback>
              </mc:AlternateContent>
            </a:graphicData>
          </a:graphic>
        </p:graphicFrame>
        <p:graphicFrame>
          <p:nvGraphicFramePr>
            <p:cNvPr id="11" name="对象 -2147482420"/>
            <p:cNvGraphicFramePr>
              <a:graphicFrameLocks noChangeAspect="1"/>
            </p:cNvGraphicFramePr>
            <p:nvPr/>
          </p:nvGraphicFramePr>
          <p:xfrm>
            <a:off x="10535" y="8322"/>
            <a:ext cx="2984" cy="674"/>
          </p:xfrm>
          <a:graphic>
            <a:graphicData uri="http://schemas.openxmlformats.org/presentationml/2006/ole">
              <mc:AlternateContent xmlns:mc="http://schemas.openxmlformats.org/markup-compatibility/2006">
                <mc:Choice xmlns:v="urn:schemas-microsoft-com:vml" Requires="v">
                  <p:oleObj spid="_x0000_s12320" r:id="rId21" imgW="1206500" imgH="228600" progId="Equation.DSMT4">
                    <p:embed/>
                  </p:oleObj>
                </mc:Choice>
                <mc:Fallback>
                  <p:oleObj r:id="rId21" imgW="1206500" imgH="228600" progId="Equation.DSMT4">
                    <p:embed/>
                    <p:pic>
                      <p:nvPicPr>
                        <p:cNvPr id="0" name="图片 9"/>
                        <p:cNvPicPr/>
                        <p:nvPr/>
                      </p:nvPicPr>
                      <p:blipFill>
                        <a:blip r:embed="rId22"/>
                        <a:stretch>
                          <a:fillRect/>
                        </a:stretch>
                      </p:blipFill>
                      <p:spPr>
                        <a:xfrm>
                          <a:off x="10535" y="8322"/>
                          <a:ext cx="2984" cy="674"/>
                        </a:xfrm>
                        <a:prstGeom prst="rect">
                          <a:avLst/>
                        </a:prstGeom>
                        <a:noFill/>
                        <a:ln w="38100">
                          <a:noFill/>
                          <a:miter/>
                        </a:ln>
                      </p:spPr>
                    </p:pic>
                  </p:oleObj>
                </mc:Fallback>
              </mc:AlternateContent>
            </a:graphicData>
          </a:graphic>
        </p:graphicFrame>
        <p:graphicFrame>
          <p:nvGraphicFramePr>
            <p:cNvPr id="13" name="对象 -2147482419"/>
            <p:cNvGraphicFramePr>
              <a:graphicFrameLocks noChangeAspect="1"/>
            </p:cNvGraphicFramePr>
            <p:nvPr/>
          </p:nvGraphicFramePr>
          <p:xfrm>
            <a:off x="13855" y="8418"/>
            <a:ext cx="812" cy="542"/>
          </p:xfrm>
          <a:graphic>
            <a:graphicData uri="http://schemas.openxmlformats.org/presentationml/2006/ole">
              <mc:AlternateContent xmlns:mc="http://schemas.openxmlformats.org/markup-compatibility/2006">
                <mc:Choice xmlns:v="urn:schemas-microsoft-com:vml" Requires="v">
                  <p:oleObj spid="_x0000_s12321" r:id="rId23" imgW="279400" imgH="177800" progId="Equation.DSMT4">
                    <p:embed/>
                  </p:oleObj>
                </mc:Choice>
                <mc:Fallback>
                  <p:oleObj r:id="rId23" imgW="279400" imgH="177800" progId="Equation.DSMT4">
                    <p:embed/>
                    <p:pic>
                      <p:nvPicPr>
                        <p:cNvPr id="0" name="图片 10"/>
                        <p:cNvPicPr/>
                        <p:nvPr/>
                      </p:nvPicPr>
                      <p:blipFill>
                        <a:blip r:embed="rId24"/>
                        <a:stretch>
                          <a:fillRect/>
                        </a:stretch>
                      </p:blipFill>
                      <p:spPr>
                        <a:xfrm>
                          <a:off x="13855" y="8418"/>
                          <a:ext cx="812" cy="542"/>
                        </a:xfrm>
                        <a:prstGeom prst="rect">
                          <a:avLst/>
                        </a:prstGeom>
                        <a:noFill/>
                        <a:ln w="38100">
                          <a:noFill/>
                          <a:miter/>
                        </a:ln>
                      </p:spPr>
                    </p:pic>
                  </p:oleObj>
                </mc:Fallback>
              </mc:AlternateContent>
            </a:graphicData>
          </a:graphic>
        </p:graphicFrame>
      </p:gr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par>
                                <p:cTn id="8" presetID="22" presetClass="entr" presetSubtype="8"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2"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a:stCxn id="46" idx="3"/>
          </p:cNvCxnSpPr>
          <p:nvPr/>
        </p:nvCxnSpPr>
        <p:spPr>
          <a:xfrm>
            <a:off x="4318635" y="561340"/>
            <a:ext cx="8089265" cy="1016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735965" y="300355"/>
            <a:ext cx="3582670" cy="523240"/>
            <a:chOff x="746342" y="300264"/>
            <a:chExt cx="3178027"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746342" y="300264"/>
              <a:ext cx="3178027" cy="52195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八、图卷积神经网络</a:t>
              </a:r>
            </a:p>
          </p:txBody>
        </p:sp>
      </p:grpSp>
      <p:grpSp>
        <p:nvGrpSpPr>
          <p:cNvPr id="30" name="组合 29"/>
          <p:cNvGrpSpPr/>
          <p:nvPr/>
        </p:nvGrpSpPr>
        <p:grpSpPr>
          <a:xfrm>
            <a:off x="1036320" y="822325"/>
            <a:ext cx="9686290" cy="5745480"/>
            <a:chOff x="1632" y="1295"/>
            <a:chExt cx="15254" cy="9048"/>
          </a:xfrm>
        </p:grpSpPr>
        <p:sp>
          <p:nvSpPr>
            <p:cNvPr id="49" name="矩形 48"/>
            <p:cNvSpPr/>
            <p:nvPr/>
          </p:nvSpPr>
          <p:spPr>
            <a:xfrm>
              <a:off x="1632" y="1295"/>
              <a:ext cx="15255" cy="8139"/>
            </a:xfrm>
            <a:prstGeom prst="rect">
              <a:avLst/>
            </a:prstGeom>
          </p:spPr>
          <p:txBody>
            <a:bodyPr wrap="square" lIns="91436" tIns="45718" rIns="91436" bIns="45718">
              <a:spAutoFit/>
            </a:bodyPr>
            <a:lstStyle/>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图卷积中的神经元就是图节点本身，为在节点传递信息，图卷积假设第</a:t>
              </a:r>
              <a:r>
                <a:rPr lang="en-US" altLang="zh-CN" sz="2000" dirty="0">
                  <a:solidFill>
                    <a:schemeClr val="tx1"/>
                  </a:solidFill>
                  <a:latin typeface="Times New Roman" panose="02020603050405020304" charset="0"/>
                  <a:ea typeface="微软雅黑" panose="020B0503020204020204" pitchFamily="34" charset="-122"/>
                  <a:cs typeface="Times New Roman" panose="02020603050405020304" charset="0"/>
                </a:rPr>
                <a:t>j</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个节点的特征由其本身及与直接连接的节点通过线性组合而构成。图的邻接矩阵中不包含自身到自身的连接，所以定义</a:t>
              </a: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也就是在邻接矩阵的基础上加上一个表示节点指向自身连接的单位阵 </a:t>
              </a:r>
              <a:r>
                <a:rPr lang="en-US" altLang="zh-CN" sz="2000" dirty="0">
                  <a:solidFill>
                    <a:schemeClr val="tx1"/>
                  </a:solidFill>
                  <a:latin typeface="Times New Roman" panose="02020603050405020304" charset="0"/>
                  <a:ea typeface="微软雅黑" panose="020B0503020204020204" pitchFamily="34" charset="-122"/>
                  <a:cs typeface="Times New Roman" panose="02020603050405020304" charset="0"/>
                </a:rPr>
                <a:t>I </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。该矩阵类似于拉普拉斯矩阵，不同之处在于拉普拉斯矩阵加的是节点的度矩阵</a:t>
              </a:r>
              <a:r>
                <a:rPr lang="en-US" altLang="zh-CN" sz="2000" dirty="0">
                  <a:solidFill>
                    <a:schemeClr val="tx1"/>
                  </a:solidFill>
                  <a:latin typeface="Times New Roman" panose="02020603050405020304" charset="0"/>
                  <a:ea typeface="微软雅黑" panose="020B0503020204020204" pitchFamily="34" charset="-122"/>
                  <a:cs typeface="Times New Roman" panose="02020603050405020304" charset="0"/>
                </a:rPr>
                <a:t>D</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而不是单位阵 </a:t>
              </a:r>
              <a:r>
                <a:rPr lang="en-US" altLang="zh-CN" sz="2000" dirty="0">
                  <a:solidFill>
                    <a:schemeClr val="tx1"/>
                  </a:solidFill>
                  <a:latin typeface="Times New Roman" panose="02020603050405020304" charset="0"/>
                  <a:ea typeface="微软雅黑" panose="020B0503020204020204" pitchFamily="34" charset="-122"/>
                  <a:cs typeface="Times New Roman" panose="02020603050405020304" charset="0"/>
                </a:rPr>
                <a:t>I</a:t>
              </a:r>
              <a:r>
                <a:rPr lang="en-US" altLang="zh-CN" sz="2000" dirty="0">
                  <a:solidFill>
                    <a:schemeClr val="bg2">
                      <a:lumMod val="50000"/>
                    </a:schemeClr>
                  </a:solidFill>
                  <a:latin typeface="微软雅黑" panose="020B0503020204020204" pitchFamily="34" charset="-122"/>
                  <a:ea typeface="微软雅黑" panose="020B0503020204020204" pitchFamily="34" charset="-122"/>
                </a:rPr>
                <a:t> </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。这样第</a:t>
              </a:r>
              <a:r>
                <a:rPr lang="en-US" altLang="zh-CN" sz="2000" dirty="0">
                  <a:solidFill>
                    <a:schemeClr val="tx1"/>
                  </a:solidFill>
                  <a:latin typeface="Times New Roman" panose="02020603050405020304" charset="0"/>
                  <a:ea typeface="微软雅黑" panose="020B0503020204020204" pitchFamily="34" charset="-122"/>
                  <a:cs typeface="Times New Roman" panose="02020603050405020304" charset="0"/>
                </a:rPr>
                <a:t>j</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个节点的特征更新过程可以描述为            。如果     中每一行的和不等于1，在经过若干轮迭代后，得到的每个特征的表示会逐渐增大，所以需要对      进行标准化。最直接的方式就是除以每一行的和，而每一行的和即为该行表示的节点的度，写成矩阵表达的形式就是          ，其中      表示的是图的度矩阵，为对角阵。          又可以写成               的形式。            是一个对称归一化的矩阵，许多图卷积网络都使用这种标准化方式。这样就可以得到图卷积神经网络的特征更新公式</a:t>
              </a:r>
            </a:p>
          </p:txBody>
        </p:sp>
        <p:graphicFrame>
          <p:nvGraphicFramePr>
            <p:cNvPr id="2" name="对象 -2147482417"/>
            <p:cNvGraphicFramePr>
              <a:graphicFrameLocks noChangeAspect="1"/>
            </p:cNvGraphicFramePr>
            <p:nvPr/>
          </p:nvGraphicFramePr>
          <p:xfrm>
            <a:off x="7309" y="2800"/>
            <a:ext cx="2257" cy="775"/>
          </p:xfrm>
          <a:graphic>
            <a:graphicData uri="http://schemas.openxmlformats.org/presentationml/2006/ole">
              <mc:AlternateContent xmlns:mc="http://schemas.openxmlformats.org/markup-compatibility/2006">
                <mc:Choice xmlns:v="urn:schemas-microsoft-com:vml" Requires="v">
                  <p:oleObj spid="_x0000_s13333" r:id="rId3" imgW="609600" imgH="203200" progId="Equation.DSMT4">
                    <p:embed/>
                  </p:oleObj>
                </mc:Choice>
                <mc:Fallback>
                  <p:oleObj r:id="rId3" imgW="609600" imgH="203200" progId="Equation.DSMT4">
                    <p:embed/>
                    <p:pic>
                      <p:nvPicPr>
                        <p:cNvPr id="0" name="图片 3075"/>
                        <p:cNvPicPr/>
                        <p:nvPr/>
                      </p:nvPicPr>
                      <p:blipFill>
                        <a:blip r:embed="rId4"/>
                        <a:stretch>
                          <a:fillRect/>
                        </a:stretch>
                      </p:blipFill>
                      <p:spPr>
                        <a:xfrm>
                          <a:off x="7309" y="2800"/>
                          <a:ext cx="2257" cy="775"/>
                        </a:xfrm>
                        <a:prstGeom prst="rect">
                          <a:avLst/>
                        </a:prstGeom>
                        <a:noFill/>
                        <a:ln w="38100">
                          <a:noFill/>
                          <a:miter/>
                        </a:ln>
                      </p:spPr>
                    </p:pic>
                  </p:oleObj>
                </mc:Fallback>
              </mc:AlternateContent>
            </a:graphicData>
          </a:graphic>
        </p:graphicFrame>
        <p:graphicFrame>
          <p:nvGraphicFramePr>
            <p:cNvPr id="3" name="对象 -2147482412"/>
            <p:cNvGraphicFramePr>
              <a:graphicFrameLocks noChangeAspect="1"/>
            </p:cNvGraphicFramePr>
            <p:nvPr/>
          </p:nvGraphicFramePr>
          <p:xfrm>
            <a:off x="9118" y="4999"/>
            <a:ext cx="1302" cy="730"/>
          </p:xfrm>
          <a:graphic>
            <a:graphicData uri="http://schemas.openxmlformats.org/presentationml/2006/ole">
              <mc:AlternateContent xmlns:mc="http://schemas.openxmlformats.org/markup-compatibility/2006">
                <mc:Choice xmlns:v="urn:schemas-microsoft-com:vml" Requires="v">
                  <p:oleObj spid="_x0000_s13334" r:id="rId5" imgW="368300" imgH="215900" progId="Equation.DSMT4">
                    <p:embed/>
                  </p:oleObj>
                </mc:Choice>
                <mc:Fallback>
                  <p:oleObj r:id="rId5" imgW="368300" imgH="215900" progId="Equation.DSMT4">
                    <p:embed/>
                    <p:pic>
                      <p:nvPicPr>
                        <p:cNvPr id="0" name="图片 1"/>
                        <p:cNvPicPr/>
                        <p:nvPr/>
                      </p:nvPicPr>
                      <p:blipFill>
                        <a:blip r:embed="rId6"/>
                        <a:stretch>
                          <a:fillRect/>
                        </a:stretch>
                      </p:blipFill>
                      <p:spPr>
                        <a:xfrm>
                          <a:off x="9118" y="4999"/>
                          <a:ext cx="1302" cy="730"/>
                        </a:xfrm>
                        <a:prstGeom prst="rect">
                          <a:avLst/>
                        </a:prstGeom>
                        <a:noFill/>
                        <a:ln w="38100">
                          <a:noFill/>
                          <a:miter/>
                        </a:ln>
                      </p:spPr>
                    </p:pic>
                  </p:oleObj>
                </mc:Fallback>
              </mc:AlternateContent>
            </a:graphicData>
          </a:graphic>
        </p:graphicFrame>
        <p:graphicFrame>
          <p:nvGraphicFramePr>
            <p:cNvPr id="5" name="对象 -2147482411"/>
            <p:cNvGraphicFramePr>
              <a:graphicFrameLocks noChangeAspect="1"/>
            </p:cNvGraphicFramePr>
            <p:nvPr/>
          </p:nvGraphicFramePr>
          <p:xfrm>
            <a:off x="11757" y="4999"/>
            <a:ext cx="472" cy="724"/>
          </p:xfrm>
          <a:graphic>
            <a:graphicData uri="http://schemas.openxmlformats.org/presentationml/2006/ole">
              <mc:AlternateContent xmlns:mc="http://schemas.openxmlformats.org/markup-compatibility/2006">
                <mc:Choice xmlns:v="urn:schemas-microsoft-com:vml" Requires="v">
                  <p:oleObj spid="_x0000_s13335" r:id="rId7" imgW="152400" imgH="203200" progId="Equation.DSMT4">
                    <p:embed/>
                  </p:oleObj>
                </mc:Choice>
                <mc:Fallback>
                  <p:oleObj r:id="rId7" imgW="152400" imgH="203200" progId="Equation.DSMT4">
                    <p:embed/>
                    <p:pic>
                      <p:nvPicPr>
                        <p:cNvPr id="0" name="图片 2"/>
                        <p:cNvPicPr/>
                        <p:nvPr/>
                      </p:nvPicPr>
                      <p:blipFill>
                        <a:blip r:embed="rId8"/>
                        <a:stretch>
                          <a:fillRect/>
                        </a:stretch>
                      </p:blipFill>
                      <p:spPr>
                        <a:xfrm>
                          <a:off x="11757" y="4999"/>
                          <a:ext cx="472" cy="724"/>
                        </a:xfrm>
                        <a:prstGeom prst="rect">
                          <a:avLst/>
                        </a:prstGeom>
                        <a:noFill/>
                        <a:ln w="38100">
                          <a:noFill/>
                          <a:miter/>
                        </a:ln>
                      </p:spPr>
                    </p:pic>
                  </p:oleObj>
                </mc:Fallback>
              </mc:AlternateContent>
            </a:graphicData>
          </a:graphic>
        </p:graphicFrame>
        <p:graphicFrame>
          <p:nvGraphicFramePr>
            <p:cNvPr id="4" name="对象 -2147482411"/>
            <p:cNvGraphicFramePr>
              <a:graphicFrameLocks noChangeAspect="1"/>
            </p:cNvGraphicFramePr>
            <p:nvPr/>
          </p:nvGraphicFramePr>
          <p:xfrm>
            <a:off x="14273" y="5723"/>
            <a:ext cx="472" cy="724"/>
          </p:xfrm>
          <a:graphic>
            <a:graphicData uri="http://schemas.openxmlformats.org/presentationml/2006/ole">
              <mc:AlternateContent xmlns:mc="http://schemas.openxmlformats.org/markup-compatibility/2006">
                <mc:Choice xmlns:v="urn:schemas-microsoft-com:vml" Requires="v">
                  <p:oleObj spid="_x0000_s13336" r:id="rId9" imgW="152400" imgH="203200" progId="Equation.DSMT4">
                    <p:embed/>
                  </p:oleObj>
                </mc:Choice>
                <mc:Fallback>
                  <p:oleObj r:id="rId9" imgW="152400" imgH="203200" progId="Equation.DSMT4">
                    <p:embed/>
                    <p:pic>
                      <p:nvPicPr>
                        <p:cNvPr id="0" name="图片 2"/>
                        <p:cNvPicPr/>
                        <p:nvPr/>
                      </p:nvPicPr>
                      <p:blipFill>
                        <a:blip r:embed="rId8"/>
                        <a:stretch>
                          <a:fillRect/>
                        </a:stretch>
                      </p:blipFill>
                      <p:spPr>
                        <a:xfrm>
                          <a:off x="14273" y="5723"/>
                          <a:ext cx="472" cy="724"/>
                        </a:xfrm>
                        <a:prstGeom prst="rect">
                          <a:avLst/>
                        </a:prstGeom>
                        <a:noFill/>
                        <a:ln w="38100">
                          <a:noFill/>
                          <a:miter/>
                        </a:ln>
                      </p:spPr>
                    </p:pic>
                  </p:oleObj>
                </mc:Fallback>
              </mc:AlternateContent>
            </a:graphicData>
          </a:graphic>
        </p:graphicFrame>
        <p:graphicFrame>
          <p:nvGraphicFramePr>
            <p:cNvPr id="6" name="对象 -2147482381"/>
            <p:cNvGraphicFramePr>
              <a:graphicFrameLocks noChangeAspect="1"/>
            </p:cNvGraphicFramePr>
            <p:nvPr/>
          </p:nvGraphicFramePr>
          <p:xfrm>
            <a:off x="5824" y="7256"/>
            <a:ext cx="1083" cy="712"/>
          </p:xfrm>
          <a:graphic>
            <a:graphicData uri="http://schemas.openxmlformats.org/presentationml/2006/ole">
              <mc:AlternateContent xmlns:mc="http://schemas.openxmlformats.org/markup-compatibility/2006">
                <mc:Choice xmlns:v="urn:schemas-microsoft-com:vml" Requires="v">
                  <p:oleObj spid="_x0000_s13337" r:id="rId10" imgW="355600" imgH="203200" progId="Equation.DSMT4">
                    <p:embed/>
                  </p:oleObj>
                </mc:Choice>
                <mc:Fallback>
                  <p:oleObj r:id="rId10" imgW="355600" imgH="203200" progId="Equation.DSMT4">
                    <p:embed/>
                    <p:pic>
                      <p:nvPicPr>
                        <p:cNvPr id="0" name="图片 5"/>
                        <p:cNvPicPr/>
                        <p:nvPr/>
                      </p:nvPicPr>
                      <p:blipFill>
                        <a:blip r:embed="rId11"/>
                        <a:stretch>
                          <a:fillRect/>
                        </a:stretch>
                      </p:blipFill>
                      <p:spPr>
                        <a:xfrm>
                          <a:off x="5824" y="7256"/>
                          <a:ext cx="1083" cy="712"/>
                        </a:xfrm>
                        <a:prstGeom prst="rect">
                          <a:avLst/>
                        </a:prstGeom>
                        <a:noFill/>
                        <a:ln w="38100">
                          <a:noFill/>
                          <a:miter/>
                        </a:ln>
                      </p:spPr>
                    </p:pic>
                  </p:oleObj>
                </mc:Fallback>
              </mc:AlternateContent>
            </a:graphicData>
          </a:graphic>
        </p:graphicFrame>
        <p:graphicFrame>
          <p:nvGraphicFramePr>
            <p:cNvPr id="7" name="对象 -2147482408"/>
            <p:cNvGraphicFramePr>
              <a:graphicFrameLocks noChangeAspect="1"/>
            </p:cNvGraphicFramePr>
            <p:nvPr/>
          </p:nvGraphicFramePr>
          <p:xfrm>
            <a:off x="8166" y="7256"/>
            <a:ext cx="699" cy="799"/>
          </p:xfrm>
          <a:graphic>
            <a:graphicData uri="http://schemas.openxmlformats.org/presentationml/2006/ole">
              <mc:AlternateContent xmlns:mc="http://schemas.openxmlformats.org/markup-compatibility/2006">
                <mc:Choice xmlns:v="urn:schemas-microsoft-com:vml" Requires="v">
                  <p:oleObj spid="_x0000_s13338" r:id="rId12" imgW="165100" imgH="190500" progId="Equation.DSMT4">
                    <p:embed/>
                  </p:oleObj>
                </mc:Choice>
                <mc:Fallback>
                  <p:oleObj r:id="rId12" imgW="165100" imgH="190500" progId="Equation.DSMT4">
                    <p:embed/>
                    <p:pic>
                      <p:nvPicPr>
                        <p:cNvPr id="0" name="图片 6"/>
                        <p:cNvPicPr/>
                        <p:nvPr/>
                      </p:nvPicPr>
                      <p:blipFill>
                        <a:blip r:embed="rId13"/>
                        <a:stretch>
                          <a:fillRect/>
                        </a:stretch>
                      </p:blipFill>
                      <p:spPr>
                        <a:xfrm>
                          <a:off x="8166" y="7256"/>
                          <a:ext cx="699" cy="799"/>
                        </a:xfrm>
                        <a:prstGeom prst="rect">
                          <a:avLst/>
                        </a:prstGeom>
                        <a:noFill/>
                        <a:ln w="38100">
                          <a:noFill/>
                          <a:miter/>
                        </a:ln>
                      </p:spPr>
                    </p:pic>
                  </p:oleObj>
                </mc:Fallback>
              </mc:AlternateContent>
            </a:graphicData>
          </a:graphic>
        </p:graphicFrame>
        <p:graphicFrame>
          <p:nvGraphicFramePr>
            <p:cNvPr id="8" name="对象 -2147482380"/>
            <p:cNvGraphicFramePr>
              <a:graphicFrameLocks noChangeAspect="1"/>
            </p:cNvGraphicFramePr>
            <p:nvPr/>
          </p:nvGraphicFramePr>
          <p:xfrm>
            <a:off x="14745" y="7256"/>
            <a:ext cx="1036" cy="681"/>
          </p:xfrm>
          <a:graphic>
            <a:graphicData uri="http://schemas.openxmlformats.org/presentationml/2006/ole">
              <mc:AlternateContent xmlns:mc="http://schemas.openxmlformats.org/markup-compatibility/2006">
                <mc:Choice xmlns:v="urn:schemas-microsoft-com:vml" Requires="v">
                  <p:oleObj spid="_x0000_s13339" r:id="rId14" imgW="355600" imgH="203200" progId="Equation.DSMT4">
                    <p:embed/>
                  </p:oleObj>
                </mc:Choice>
                <mc:Fallback>
                  <p:oleObj r:id="rId14" imgW="355600" imgH="203200" progId="Equation.DSMT4">
                    <p:embed/>
                    <p:pic>
                      <p:nvPicPr>
                        <p:cNvPr id="0" name="图片 7"/>
                        <p:cNvPicPr/>
                        <p:nvPr/>
                      </p:nvPicPr>
                      <p:blipFill>
                        <a:blip r:embed="rId15"/>
                        <a:stretch>
                          <a:fillRect/>
                        </a:stretch>
                      </p:blipFill>
                      <p:spPr>
                        <a:xfrm>
                          <a:off x="14745" y="7256"/>
                          <a:ext cx="1036" cy="681"/>
                        </a:xfrm>
                        <a:prstGeom prst="rect">
                          <a:avLst/>
                        </a:prstGeom>
                        <a:noFill/>
                        <a:ln w="38100">
                          <a:noFill/>
                          <a:miter/>
                        </a:ln>
                      </p:spPr>
                    </p:pic>
                  </p:oleObj>
                </mc:Fallback>
              </mc:AlternateContent>
            </a:graphicData>
          </a:graphic>
        </p:graphicFrame>
        <p:graphicFrame>
          <p:nvGraphicFramePr>
            <p:cNvPr id="9" name="对象 -2147482406"/>
            <p:cNvGraphicFramePr>
              <a:graphicFrameLocks noChangeAspect="1"/>
            </p:cNvGraphicFramePr>
            <p:nvPr/>
          </p:nvGraphicFramePr>
          <p:xfrm>
            <a:off x="3438" y="7937"/>
            <a:ext cx="1697" cy="674"/>
          </p:xfrm>
          <a:graphic>
            <a:graphicData uri="http://schemas.openxmlformats.org/presentationml/2006/ole">
              <mc:AlternateContent xmlns:mc="http://schemas.openxmlformats.org/markup-compatibility/2006">
                <mc:Choice xmlns:v="urn:schemas-microsoft-com:vml" Requires="v">
                  <p:oleObj spid="_x0000_s13340" r:id="rId16" imgW="622300" imgH="292100" progId="Equation.DSMT4">
                    <p:embed/>
                  </p:oleObj>
                </mc:Choice>
                <mc:Fallback>
                  <p:oleObj r:id="rId16" imgW="622300" imgH="292100" progId="Equation.DSMT4">
                    <p:embed/>
                    <p:pic>
                      <p:nvPicPr>
                        <p:cNvPr id="0" name="图片 8"/>
                        <p:cNvPicPr/>
                        <p:nvPr/>
                      </p:nvPicPr>
                      <p:blipFill>
                        <a:blip r:embed="rId17"/>
                        <a:stretch>
                          <a:fillRect/>
                        </a:stretch>
                      </p:blipFill>
                      <p:spPr>
                        <a:xfrm>
                          <a:off x="3438" y="7937"/>
                          <a:ext cx="1697" cy="674"/>
                        </a:xfrm>
                        <a:prstGeom prst="rect">
                          <a:avLst/>
                        </a:prstGeom>
                        <a:noFill/>
                        <a:ln w="38100">
                          <a:noFill/>
                          <a:miter/>
                        </a:ln>
                      </p:spPr>
                    </p:pic>
                  </p:oleObj>
                </mc:Fallback>
              </mc:AlternateContent>
            </a:graphicData>
          </a:graphic>
        </p:graphicFrame>
        <p:graphicFrame>
          <p:nvGraphicFramePr>
            <p:cNvPr id="10" name="对象 -2147482406"/>
            <p:cNvGraphicFramePr>
              <a:graphicFrameLocks noChangeAspect="1"/>
            </p:cNvGraphicFramePr>
            <p:nvPr/>
          </p:nvGraphicFramePr>
          <p:xfrm>
            <a:off x="6469" y="7968"/>
            <a:ext cx="1697" cy="674"/>
          </p:xfrm>
          <a:graphic>
            <a:graphicData uri="http://schemas.openxmlformats.org/presentationml/2006/ole">
              <mc:AlternateContent xmlns:mc="http://schemas.openxmlformats.org/markup-compatibility/2006">
                <mc:Choice xmlns:v="urn:schemas-microsoft-com:vml" Requires="v">
                  <p:oleObj spid="_x0000_s13341" r:id="rId18" imgW="622300" imgH="292100" progId="Equation.DSMT4">
                    <p:embed/>
                  </p:oleObj>
                </mc:Choice>
                <mc:Fallback>
                  <p:oleObj r:id="rId18" imgW="622300" imgH="292100" progId="Equation.DSMT4">
                    <p:embed/>
                    <p:pic>
                      <p:nvPicPr>
                        <p:cNvPr id="0" name="图片 8"/>
                        <p:cNvPicPr/>
                        <p:nvPr/>
                      </p:nvPicPr>
                      <p:blipFill>
                        <a:blip r:embed="rId17"/>
                        <a:stretch>
                          <a:fillRect/>
                        </a:stretch>
                      </p:blipFill>
                      <p:spPr>
                        <a:xfrm>
                          <a:off x="6469" y="7968"/>
                          <a:ext cx="1697" cy="674"/>
                        </a:xfrm>
                        <a:prstGeom prst="rect">
                          <a:avLst/>
                        </a:prstGeom>
                        <a:noFill/>
                        <a:ln w="38100">
                          <a:noFill/>
                          <a:miter/>
                        </a:ln>
                      </p:spPr>
                    </p:pic>
                  </p:oleObj>
                </mc:Fallback>
              </mc:AlternateContent>
            </a:graphicData>
          </a:graphic>
        </p:graphicFrame>
        <p:graphicFrame>
          <p:nvGraphicFramePr>
            <p:cNvPr id="11" name="对象 -2147482404"/>
            <p:cNvGraphicFramePr>
              <a:graphicFrameLocks noChangeAspect="1"/>
            </p:cNvGraphicFramePr>
            <p:nvPr/>
          </p:nvGraphicFramePr>
          <p:xfrm>
            <a:off x="6469" y="9323"/>
            <a:ext cx="4546" cy="1020"/>
          </p:xfrm>
          <a:graphic>
            <a:graphicData uri="http://schemas.openxmlformats.org/presentationml/2006/ole">
              <mc:AlternateContent xmlns:mc="http://schemas.openxmlformats.org/markup-compatibility/2006">
                <mc:Choice xmlns:v="urn:schemas-microsoft-com:vml" Requires="v">
                  <p:oleObj spid="_x0000_s13342" r:id="rId19" imgW="1485900" imgH="330200" progId="Equation.DSMT4">
                    <p:embed/>
                  </p:oleObj>
                </mc:Choice>
                <mc:Fallback>
                  <p:oleObj r:id="rId19" imgW="1485900" imgH="330200" progId="Equation.DSMT4">
                    <p:embed/>
                    <p:pic>
                      <p:nvPicPr>
                        <p:cNvPr id="0" name="图片 11"/>
                        <p:cNvPicPr/>
                        <p:nvPr/>
                      </p:nvPicPr>
                      <p:blipFill>
                        <a:blip r:embed="rId20"/>
                        <a:stretch>
                          <a:fillRect/>
                        </a:stretch>
                      </p:blipFill>
                      <p:spPr>
                        <a:xfrm>
                          <a:off x="6469" y="9323"/>
                          <a:ext cx="4546" cy="1020"/>
                        </a:xfrm>
                        <a:prstGeom prst="rect">
                          <a:avLst/>
                        </a:prstGeom>
                        <a:noFill/>
                        <a:ln w="38100">
                          <a:noFill/>
                          <a:miter/>
                        </a:ln>
                      </p:spPr>
                    </p:pic>
                  </p:oleObj>
                </mc:Fallback>
              </mc:AlternateContent>
            </a:graphicData>
          </a:graphic>
        </p:graphicFrame>
      </p:gr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par>
                                <p:cTn id="8" presetID="22" presetClass="entr" presetSubtype="8"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2"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a:stCxn id="46" idx="3"/>
          </p:cNvCxnSpPr>
          <p:nvPr/>
        </p:nvCxnSpPr>
        <p:spPr>
          <a:xfrm>
            <a:off x="4318635" y="561340"/>
            <a:ext cx="8089265" cy="1016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735965" y="300355"/>
            <a:ext cx="3582670" cy="523240"/>
            <a:chOff x="746342" y="300264"/>
            <a:chExt cx="3178027"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746342" y="300264"/>
              <a:ext cx="3178027" cy="52195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八、图卷积神经网络</a:t>
              </a:r>
            </a:p>
          </p:txBody>
        </p:sp>
      </p:grpSp>
      <p:sp>
        <p:nvSpPr>
          <p:cNvPr id="49" name="矩形 48"/>
          <p:cNvSpPr/>
          <p:nvPr/>
        </p:nvSpPr>
        <p:spPr>
          <a:xfrm>
            <a:off x="1025525" y="823595"/>
            <a:ext cx="9686925" cy="551815"/>
          </a:xfrm>
          <a:prstGeom prst="rect">
            <a:avLst/>
          </a:prstGeom>
        </p:spPr>
        <p:txBody>
          <a:bodyPr wrap="square" lIns="91436" tIns="45718" rIns="91436" bIns="45718">
            <a:spAutoFit/>
          </a:bodyPr>
          <a:lstStyle/>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下图为GCN中一个神经元的计算过程</a:t>
            </a:r>
          </a:p>
        </p:txBody>
      </p:sp>
      <p:pic>
        <p:nvPicPr>
          <p:cNvPr id="51" name="图片 51"/>
          <p:cNvPicPr>
            <a:picLocks noChangeAspect="1"/>
          </p:cNvPicPr>
          <p:nvPr/>
        </p:nvPicPr>
        <p:blipFill>
          <a:blip r:embed="rId3">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2621915" y="1375410"/>
            <a:ext cx="6165215" cy="1924050"/>
          </a:xfrm>
          <a:prstGeom prst="rect">
            <a:avLst/>
          </a:prstGeom>
        </p:spPr>
      </p:pic>
      <p:grpSp>
        <p:nvGrpSpPr>
          <p:cNvPr id="6" name="组合 5"/>
          <p:cNvGrpSpPr/>
          <p:nvPr/>
        </p:nvGrpSpPr>
        <p:grpSpPr>
          <a:xfrm>
            <a:off x="1025525" y="3067050"/>
            <a:ext cx="9697720" cy="1474470"/>
            <a:chOff x="1616" y="5197"/>
            <a:chExt cx="15272" cy="2322"/>
          </a:xfrm>
        </p:grpSpPr>
        <p:sp>
          <p:nvSpPr>
            <p:cNvPr id="2" name="矩形 1"/>
            <p:cNvSpPr/>
            <p:nvPr/>
          </p:nvSpPr>
          <p:spPr>
            <a:xfrm>
              <a:off x="1616" y="5197"/>
              <a:ext cx="15255" cy="2323"/>
            </a:xfrm>
            <a:prstGeom prst="rect">
              <a:avLst/>
            </a:prstGeom>
          </p:spPr>
          <p:txBody>
            <a:bodyPr wrap="square" lIns="91436" tIns="45718" rIns="91436" bIns="45718">
              <a:spAutoFit/>
            </a:bodyPr>
            <a:lstStyle/>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可以堆叠多个图卷积层形成一个图卷积网络，下图 是一个简单图卷积神经网络，    为表示第</a:t>
              </a:r>
              <a:r>
                <a:rPr lang="en-US" altLang="zh-CN" sz="2000" dirty="0">
                  <a:solidFill>
                    <a:schemeClr val="tx1"/>
                  </a:solidFill>
                  <a:latin typeface="Times New Roman" panose="02020603050405020304" charset="0"/>
                  <a:ea typeface="微软雅黑" panose="020B0503020204020204" pitchFamily="34" charset="-122"/>
                  <a:cs typeface="Times New Roman" panose="02020603050405020304" charset="0"/>
                </a:rPr>
                <a:t>l+1</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个隐藏层节点的特征，             。</a:t>
              </a:r>
              <a:r>
                <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rPr>
                <a:t>σ</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为激活函数。             为固定值，可预先计算好，记为                   。</a:t>
              </a:r>
            </a:p>
          </p:txBody>
        </p:sp>
        <p:graphicFrame>
          <p:nvGraphicFramePr>
            <p:cNvPr id="3" name="对象 -2147482403"/>
            <p:cNvGraphicFramePr>
              <a:graphicFrameLocks noChangeAspect="1"/>
            </p:cNvGraphicFramePr>
            <p:nvPr/>
          </p:nvGraphicFramePr>
          <p:xfrm>
            <a:off x="15776" y="5358"/>
            <a:ext cx="1113" cy="637"/>
          </p:xfrm>
          <a:graphic>
            <a:graphicData uri="http://schemas.openxmlformats.org/presentationml/2006/ole">
              <mc:AlternateContent xmlns:mc="http://schemas.openxmlformats.org/markup-compatibility/2006">
                <mc:Choice xmlns:v="urn:schemas-microsoft-com:vml" Requires="v">
                  <p:oleObj spid="_x0000_s14345" r:id="rId4" imgW="304800" imgH="190500" progId="Equation.DSMT4">
                    <p:embed/>
                  </p:oleObj>
                </mc:Choice>
                <mc:Fallback>
                  <p:oleObj r:id="rId4" imgW="304800" imgH="190500" progId="Equation.DSMT4">
                    <p:embed/>
                    <p:pic>
                      <p:nvPicPr>
                        <p:cNvPr id="0" name="图片 3075"/>
                        <p:cNvPicPr/>
                        <p:nvPr/>
                      </p:nvPicPr>
                      <p:blipFill>
                        <a:blip r:embed="rId5"/>
                        <a:stretch>
                          <a:fillRect/>
                        </a:stretch>
                      </p:blipFill>
                      <p:spPr>
                        <a:xfrm>
                          <a:off x="15776" y="5358"/>
                          <a:ext cx="1113" cy="637"/>
                        </a:xfrm>
                        <a:prstGeom prst="rect">
                          <a:avLst/>
                        </a:prstGeom>
                        <a:noFill/>
                        <a:ln w="38100">
                          <a:noFill/>
                          <a:miter/>
                        </a:ln>
                      </p:spPr>
                    </p:pic>
                  </p:oleObj>
                </mc:Fallback>
              </mc:AlternateContent>
            </a:graphicData>
          </a:graphic>
        </p:graphicFrame>
        <p:graphicFrame>
          <p:nvGraphicFramePr>
            <p:cNvPr id="4" name="对象 -2147482401"/>
            <p:cNvGraphicFramePr>
              <a:graphicFrameLocks noChangeAspect="1"/>
            </p:cNvGraphicFramePr>
            <p:nvPr/>
          </p:nvGraphicFramePr>
          <p:xfrm>
            <a:off x="7710" y="5995"/>
            <a:ext cx="1823" cy="676"/>
          </p:xfrm>
          <a:graphic>
            <a:graphicData uri="http://schemas.openxmlformats.org/presentationml/2006/ole">
              <mc:AlternateContent xmlns:mc="http://schemas.openxmlformats.org/markup-compatibility/2006">
                <mc:Choice xmlns:v="urn:schemas-microsoft-com:vml" Requires="v">
                  <p:oleObj spid="_x0000_s14346" r:id="rId6" imgW="533400" imgH="190500" progId="Equation.DSMT4">
                    <p:embed/>
                  </p:oleObj>
                </mc:Choice>
                <mc:Fallback>
                  <p:oleObj r:id="rId6" imgW="533400" imgH="190500" progId="Equation.DSMT4">
                    <p:embed/>
                    <p:pic>
                      <p:nvPicPr>
                        <p:cNvPr id="0" name="图片 2"/>
                        <p:cNvPicPr/>
                        <p:nvPr/>
                      </p:nvPicPr>
                      <p:blipFill>
                        <a:blip r:embed="rId7"/>
                        <a:stretch>
                          <a:fillRect/>
                        </a:stretch>
                      </p:blipFill>
                      <p:spPr>
                        <a:xfrm>
                          <a:off x="7710" y="5995"/>
                          <a:ext cx="1823" cy="676"/>
                        </a:xfrm>
                        <a:prstGeom prst="rect">
                          <a:avLst/>
                        </a:prstGeom>
                        <a:noFill/>
                        <a:ln w="38100">
                          <a:noFill/>
                          <a:miter/>
                        </a:ln>
                      </p:spPr>
                    </p:pic>
                  </p:oleObj>
                </mc:Fallback>
              </mc:AlternateContent>
            </a:graphicData>
          </a:graphic>
        </p:graphicFrame>
        <p:graphicFrame>
          <p:nvGraphicFramePr>
            <p:cNvPr id="5" name="对象 -2147482399"/>
            <p:cNvGraphicFramePr>
              <a:graphicFrameLocks noChangeAspect="1"/>
            </p:cNvGraphicFramePr>
            <p:nvPr/>
          </p:nvGraphicFramePr>
          <p:xfrm>
            <a:off x="12295" y="5995"/>
            <a:ext cx="1543" cy="772"/>
          </p:xfrm>
          <a:graphic>
            <a:graphicData uri="http://schemas.openxmlformats.org/presentationml/2006/ole">
              <mc:AlternateContent xmlns:mc="http://schemas.openxmlformats.org/markup-compatibility/2006">
                <mc:Choice xmlns:v="urn:schemas-microsoft-com:vml" Requires="v">
                  <p:oleObj spid="_x0000_s14347" r:id="rId8" imgW="520700" imgH="292100" progId="Equation.DSMT4">
                    <p:embed/>
                  </p:oleObj>
                </mc:Choice>
                <mc:Fallback>
                  <p:oleObj r:id="rId8" imgW="520700" imgH="292100" progId="Equation.DSMT4">
                    <p:embed/>
                    <p:pic>
                      <p:nvPicPr>
                        <p:cNvPr id="0" name="图片 3"/>
                        <p:cNvPicPr/>
                        <p:nvPr/>
                      </p:nvPicPr>
                      <p:blipFill>
                        <a:blip r:embed="rId9"/>
                        <a:stretch>
                          <a:fillRect/>
                        </a:stretch>
                      </p:blipFill>
                      <p:spPr>
                        <a:xfrm>
                          <a:off x="12295" y="5995"/>
                          <a:ext cx="1543" cy="772"/>
                        </a:xfrm>
                        <a:prstGeom prst="rect">
                          <a:avLst/>
                        </a:prstGeom>
                        <a:noFill/>
                        <a:ln w="38100">
                          <a:noFill/>
                          <a:miter/>
                        </a:ln>
                      </p:spPr>
                    </p:pic>
                  </p:oleObj>
                </mc:Fallback>
              </mc:AlternateContent>
            </a:graphicData>
          </a:graphic>
        </p:graphicFrame>
        <p:graphicFrame>
          <p:nvGraphicFramePr>
            <p:cNvPr id="7" name="对象 -2147482398"/>
            <p:cNvGraphicFramePr>
              <a:graphicFrameLocks noChangeAspect="1"/>
            </p:cNvGraphicFramePr>
            <p:nvPr/>
          </p:nvGraphicFramePr>
          <p:xfrm>
            <a:off x="4904" y="6671"/>
            <a:ext cx="2258" cy="753"/>
          </p:xfrm>
          <a:graphic>
            <a:graphicData uri="http://schemas.openxmlformats.org/presentationml/2006/ole">
              <mc:AlternateContent xmlns:mc="http://schemas.openxmlformats.org/markup-compatibility/2006">
                <mc:Choice xmlns:v="urn:schemas-microsoft-com:vml" Requires="v">
                  <p:oleObj spid="_x0000_s14348" r:id="rId10" imgW="774065" imgH="292100" progId="Equation.DSMT4">
                    <p:embed/>
                  </p:oleObj>
                </mc:Choice>
                <mc:Fallback>
                  <p:oleObj r:id="rId10" imgW="774065" imgH="292100" progId="Equation.DSMT4">
                    <p:embed/>
                    <p:pic>
                      <p:nvPicPr>
                        <p:cNvPr id="0" name="图片 4"/>
                        <p:cNvPicPr/>
                        <p:nvPr/>
                      </p:nvPicPr>
                      <p:blipFill>
                        <a:blip r:embed="rId11"/>
                        <a:stretch>
                          <a:fillRect/>
                        </a:stretch>
                      </p:blipFill>
                      <p:spPr>
                        <a:xfrm>
                          <a:off x="4904" y="6671"/>
                          <a:ext cx="2258" cy="753"/>
                        </a:xfrm>
                        <a:prstGeom prst="rect">
                          <a:avLst/>
                        </a:prstGeom>
                        <a:noFill/>
                        <a:ln w="38100">
                          <a:noFill/>
                          <a:miter/>
                        </a:ln>
                      </p:spPr>
                    </p:pic>
                  </p:oleObj>
                </mc:Fallback>
              </mc:AlternateContent>
            </a:graphicData>
          </a:graphic>
        </p:graphicFrame>
      </p:grpSp>
      <p:pic>
        <p:nvPicPr>
          <p:cNvPr id="52" name="图片 52"/>
          <p:cNvPicPr>
            <a:picLocks noChangeAspect="1"/>
          </p:cNvPicPr>
          <p:nvPr/>
        </p:nvPicPr>
        <p:blipFill>
          <a:blip r:embed="rId12">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1573530" y="4542155"/>
            <a:ext cx="9044940" cy="1968500"/>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par>
                                <p:cTn id="8" presetID="22" presetClass="entr" presetSubtype="8"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2"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666819" y="300264"/>
            <a:ext cx="3257149" cy="523220"/>
            <a:chOff x="666819" y="300264"/>
            <a:chExt cx="3257149" cy="523220"/>
          </a:xfrm>
        </p:grpSpPr>
        <p:sp>
          <p:nvSpPr>
            <p:cNvPr id="35" name="圆角矩形 34"/>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
            <p:cNvSpPr>
              <a:spLocks noChangeArrowheads="1"/>
            </p:cNvSpPr>
            <p:nvPr/>
          </p:nvSpPr>
          <p:spPr bwMode="auto">
            <a:xfrm>
              <a:off x="666819" y="300264"/>
              <a:ext cx="3092049" cy="52197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一、神经元模型</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9" name="组合 58"/>
          <p:cNvGrpSpPr/>
          <p:nvPr/>
        </p:nvGrpSpPr>
        <p:grpSpPr>
          <a:xfrm>
            <a:off x="332740" y="1732280"/>
            <a:ext cx="7294880" cy="3655904"/>
            <a:chOff x="1854821" y="1251293"/>
            <a:chExt cx="2223979" cy="3656455"/>
          </a:xfrm>
        </p:grpSpPr>
        <p:sp>
          <p:nvSpPr>
            <p:cNvPr id="49" name="矩形 48"/>
            <p:cNvSpPr/>
            <p:nvPr/>
          </p:nvSpPr>
          <p:spPr>
            <a:xfrm>
              <a:off x="1854821" y="1585563"/>
              <a:ext cx="2223979" cy="3322185"/>
            </a:xfrm>
            <a:prstGeom prst="rect">
              <a:avLst/>
            </a:prstGeom>
          </p:spPr>
          <p:txBody>
            <a:bodyPr wrap="square" lIns="91436" tIns="45718" rIns="91436" bIns="45718">
              <a:spAutoFit/>
            </a:bodyPr>
            <a:lstStyle/>
            <a:p>
              <a:pPr algn="l">
                <a:lnSpc>
                  <a:spcPct val="150000"/>
                </a:lnSpc>
              </a:pPr>
              <a:endParaRPr lang="zh-CN" altLang="en-US" sz="2000" dirty="0">
                <a:solidFill>
                  <a:schemeClr val="bg2">
                    <a:lumMod val="50000"/>
                  </a:schemeClr>
                </a:solidFill>
                <a:latin typeface="微软雅黑" panose="020B0503020204020204" pitchFamily="34" charset="-122"/>
                <a:ea typeface="微软雅黑" panose="020B0503020204020204" pitchFamily="34" charset="-122"/>
              </a:endParaRP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神经网络的基本组成单位是神经元模型，用于模拟生物神经网络中的神经元。生物神经网络中，神经元的功能是感受刺激传递兴奋。每个神经元通过树突接受来自其他被激活神经元的，通过轴突释放出来的化学递质，改变当前神经元内的电位，然后将其汇总。当神经元内的电位累计到一个水平时就会被激活，产生动作电位，然后通过轴突释放化学物质</a:t>
              </a:r>
              <a:r>
                <a:rPr lang="zh-CN" altLang="en-US" sz="2000"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sz="20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2436067" y="1251293"/>
              <a:ext cx="952549" cy="459174"/>
            </a:xfrm>
            <a:prstGeom prst="rect">
              <a:avLst/>
            </a:prstGeom>
            <a:noFill/>
          </p:spPr>
          <p:txBody>
            <a:bodyPr wrap="square" lIns="91436" tIns="45718" rIns="91436" bIns="45718" rtlCol="0">
              <a:spAutoFit/>
            </a:bodyPr>
            <a:lstStyle/>
            <a:p>
              <a:r>
                <a:rPr lang="zh-CN" altLang="en-US" sz="2400" b="1" dirty="0" smtClean="0">
                  <a:solidFill>
                    <a:schemeClr val="bg1">
                      <a:lumMod val="50000"/>
                    </a:schemeClr>
                  </a:solidFill>
                  <a:latin typeface="微软雅黑" panose="020B0503020204020204" pitchFamily="34" charset="-122"/>
                  <a:ea typeface="微软雅黑" panose="020B0503020204020204" pitchFamily="34" charset="-122"/>
                </a:rPr>
                <a:t>神经元模型</a:t>
              </a:r>
              <a:endParaRPr lang="zh-CN" altLang="en-US" sz="2400" b="1" dirty="0">
                <a:solidFill>
                  <a:schemeClr val="bg1">
                    <a:lumMod val="50000"/>
                  </a:schemeClr>
                </a:solidFill>
                <a:latin typeface="微软雅黑" panose="020B0503020204020204" pitchFamily="34" charset="-122"/>
                <a:ea typeface="微软雅黑" panose="020B0503020204020204" pitchFamily="34" charset="-122"/>
              </a:endParaRPr>
            </a:p>
          </p:txBody>
        </p:sp>
      </p:grpSp>
      <p:pic>
        <p:nvPicPr>
          <p:cNvPr id="10" name="图片 9" descr="神经元模型"/>
          <p:cNvPicPr>
            <a:picLocks noChangeAspect="1"/>
          </p:cNvPicPr>
          <p:nvPr>
            <p:custDataLst>
              <p:tags r:id="rId1"/>
            </p:custDataLst>
          </p:nvPr>
        </p:nvPicPr>
        <p:blipFill>
          <a:blip r:embed="rId3"/>
          <a:stretch>
            <a:fillRect/>
          </a:stretch>
        </p:blipFill>
        <p:spPr>
          <a:xfrm>
            <a:off x="7627620" y="1941830"/>
            <a:ext cx="4451985" cy="2974340"/>
          </a:xfrm>
          <a:prstGeom prst="rect">
            <a:avLst/>
          </a:prstGeom>
          <a:effectLst>
            <a:softEdge rad="127000"/>
          </a:effectLst>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par>
                                <p:cTn id="8" presetID="22" presetClass="entr" presetSubtype="8" fill="hold" nodeType="withEffect">
                                  <p:stCondLst>
                                    <p:cond delay="50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par>
                                <p:cTn id="11" presetID="22" presetClass="entr" presetSubtype="2" fill="hold" nodeType="withEffect">
                                  <p:stCondLst>
                                    <p:cond delay="500"/>
                                  </p:stCondLst>
                                  <p:childTnLst>
                                    <p:set>
                                      <p:cBhvr>
                                        <p:cTn id="12" dur="1" fill="hold">
                                          <p:stCondLst>
                                            <p:cond delay="0"/>
                                          </p:stCondLst>
                                        </p:cTn>
                                        <p:tgtEl>
                                          <p:spTgt spid="40"/>
                                        </p:tgtEl>
                                        <p:attrNameLst>
                                          <p:attrName>style.visibility</p:attrName>
                                        </p:attrNameLst>
                                      </p:cBhvr>
                                      <p:to>
                                        <p:strVal val="visible"/>
                                      </p:to>
                                    </p:set>
                                    <p:animEffect transition="in" filter="wipe(right)">
                                      <p:cBhvr>
                                        <p:cTn id="13" dur="500"/>
                                        <p:tgtEl>
                                          <p:spTgt spid="40"/>
                                        </p:tgtEl>
                                      </p:cBhvr>
                                    </p:animEffect>
                                  </p:childTnLst>
                                </p:cTn>
                              </p:par>
                            </p:childTnLst>
                          </p:cTn>
                        </p:par>
                        <p:par>
                          <p:cTn id="14" fill="hold">
                            <p:stCondLst>
                              <p:cond delay="500"/>
                            </p:stCondLst>
                            <p:childTnLst>
                              <p:par>
                                <p:cTn id="15" presetID="12" presetClass="entr" presetSubtype="1" fill="hold" nodeType="afterEffect">
                                  <p:stCondLst>
                                    <p:cond delay="0"/>
                                  </p:stCondLst>
                                  <p:childTnLst>
                                    <p:set>
                                      <p:cBhvr>
                                        <p:cTn id="16" dur="1" fill="hold">
                                          <p:stCondLst>
                                            <p:cond delay="0"/>
                                          </p:stCondLst>
                                        </p:cTn>
                                        <p:tgtEl>
                                          <p:spTgt spid="59"/>
                                        </p:tgtEl>
                                        <p:attrNameLst>
                                          <p:attrName>style.visibility</p:attrName>
                                        </p:attrNameLst>
                                      </p:cBhvr>
                                      <p:to>
                                        <p:strVal val="visible"/>
                                      </p:to>
                                    </p:set>
                                    <p:anim calcmode="lin" valueType="num">
                                      <p:cBhvr additive="base">
                                        <p:cTn id="17" dur="500"/>
                                        <p:tgtEl>
                                          <p:spTgt spid="59"/>
                                        </p:tgtEl>
                                        <p:attrNameLst>
                                          <p:attrName>ppt_y</p:attrName>
                                        </p:attrNameLst>
                                      </p:cBhvr>
                                      <p:tavLst>
                                        <p:tav tm="0">
                                          <p:val>
                                            <p:strVal val="#ppt_y-#ppt_h*1.125000"/>
                                          </p:val>
                                        </p:tav>
                                        <p:tav tm="100000">
                                          <p:val>
                                            <p:strVal val="#ppt_y"/>
                                          </p:val>
                                        </p:tav>
                                      </p:tavLst>
                                    </p:anim>
                                    <p:animEffect transition="in" filter="wipe(down)">
                                      <p:cBhvr>
                                        <p:cTn id="1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3719194" y="3324988"/>
            <a:ext cx="4753610" cy="1013460"/>
          </a:xfrm>
          <a:prstGeom prst="rect">
            <a:avLst/>
          </a:prstGeom>
          <a:noFill/>
        </p:spPr>
        <p:txBody>
          <a:bodyPr wrap="none" lIns="91436" tIns="45718" rIns="91436" bIns="45718" rtlCol="0">
            <a:spAutoFit/>
          </a:bodyPr>
          <a:lstStyle>
            <a:defPPr>
              <a:defRPr lang="zh-CN"/>
            </a:defPPr>
            <a:lvl1pPr>
              <a:defRPr sz="6000" b="1">
                <a:solidFill>
                  <a:srgbClr val="005CA7"/>
                </a:solidFill>
                <a:latin typeface="微软雅黑" panose="020B0503020204020204" pitchFamily="34" charset="-122"/>
                <a:ea typeface="微软雅黑" panose="020B0503020204020204" pitchFamily="34" charset="-122"/>
              </a:defRPr>
            </a:lvl1pPr>
          </a:lstStyle>
          <a:p>
            <a:pPr algn="ctr"/>
            <a:r>
              <a:rPr lang="zh-CN" altLang="en-US" dirty="0" smtClean="0"/>
              <a:t>深度学习发展</a:t>
            </a:r>
            <a:endParaRPr lang="zh-CN" altLang="en-US" dirty="0"/>
          </a:p>
        </p:txBody>
      </p:sp>
      <p:grpSp>
        <p:nvGrpSpPr>
          <p:cNvPr id="33" name="组合 32"/>
          <p:cNvGrpSpPr/>
          <p:nvPr/>
        </p:nvGrpSpPr>
        <p:grpSpPr>
          <a:xfrm flipH="1">
            <a:off x="-419102" y="3718121"/>
            <a:ext cx="4356100" cy="393049"/>
            <a:chOff x="743958" y="3475975"/>
            <a:chExt cx="753417" cy="0"/>
          </a:xfrm>
        </p:grpSpPr>
        <p:cxnSp>
          <p:nvCxnSpPr>
            <p:cNvPr id="37" name="直接连接符 36"/>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rot="10800000" flipH="1">
            <a:off x="8254999" y="3331210"/>
            <a:ext cx="4356100" cy="393049"/>
            <a:chOff x="743958" y="3475975"/>
            <a:chExt cx="753417" cy="0"/>
          </a:xfrm>
        </p:grpSpPr>
        <p:cxnSp>
          <p:nvCxnSpPr>
            <p:cNvPr id="35" name="直接连接符 34"/>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4" name="图片 3" descr="303b32303038313134313bcae9b1be"/>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238750" y="1418590"/>
            <a:ext cx="1713865" cy="1713865"/>
          </a:xfrm>
          <a:prstGeom prst="rect">
            <a:avLst/>
          </a:prstGeom>
        </p:spPr>
      </p:pic>
      <p:sp>
        <p:nvSpPr>
          <p:cNvPr id="57" name="AutoShape 8"/>
          <p:cNvSpPr>
            <a:spLocks noChangeAspect="1" noChangeArrowheads="1" noTextEdit="1"/>
          </p:cNvSpPr>
          <p:nvPr/>
        </p:nvSpPr>
        <p:spPr bwMode="auto">
          <a:xfrm>
            <a:off x="3245653" y="936281"/>
            <a:ext cx="16510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30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p:tgtEl>
                                          <p:spTgt spid="31"/>
                                        </p:tgtEl>
                                        <p:attrNameLst>
                                          <p:attrName>ppt_y</p:attrName>
                                        </p:attrNameLst>
                                      </p:cBhvr>
                                      <p:tavLst>
                                        <p:tav tm="0">
                                          <p:val>
                                            <p:strVal val="#ppt_y+#ppt_h*1.125000"/>
                                          </p:val>
                                        </p:tav>
                                        <p:tav tm="100000">
                                          <p:val>
                                            <p:strVal val="#ppt_y"/>
                                          </p:val>
                                        </p:tav>
                                      </p:tavLst>
                                    </p:anim>
                                    <p:animEffect transition="in" filter="wipe(up)">
                                      <p:cBhvr>
                                        <p:cTn id="8" dur="500"/>
                                        <p:tgtEl>
                                          <p:spTgt spid="31"/>
                                        </p:tgtEl>
                                      </p:cBhvr>
                                    </p:animEffect>
                                  </p:childTnLst>
                                </p:cTn>
                              </p:par>
                              <p:par>
                                <p:cTn id="9" presetID="22" presetClass="entr" presetSubtype="8" fill="hold" nodeType="withEffect">
                                  <p:stCondLst>
                                    <p:cond delay="60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par>
                                <p:cTn id="12" presetID="22" presetClass="entr" presetSubtype="2" fill="hold" nodeType="withEffect">
                                  <p:stCondLst>
                                    <p:cond delay="600"/>
                                  </p:stCondLst>
                                  <p:childTnLst>
                                    <p:set>
                                      <p:cBhvr>
                                        <p:cTn id="13" dur="1" fill="hold">
                                          <p:stCondLst>
                                            <p:cond delay="0"/>
                                          </p:stCondLst>
                                        </p:cTn>
                                        <p:tgtEl>
                                          <p:spTgt spid="34"/>
                                        </p:tgtEl>
                                        <p:attrNameLst>
                                          <p:attrName>style.visibility</p:attrName>
                                        </p:attrNameLst>
                                      </p:cBhvr>
                                      <p:to>
                                        <p:strVal val="visible"/>
                                      </p:to>
                                    </p:set>
                                    <p:animEffect transition="in" filter="wipe(right)">
                                      <p:cBhvr>
                                        <p:cTn id="1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857954" y="300264"/>
            <a:ext cx="3066415" cy="523220"/>
            <a:chOff x="857954" y="300264"/>
            <a:chExt cx="3066415"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857954" y="300264"/>
              <a:ext cx="3066415" cy="52197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九、深度学习发展</a:t>
              </a:r>
            </a:p>
          </p:txBody>
        </p:sp>
      </p:grpSp>
      <p:sp>
        <p:nvSpPr>
          <p:cNvPr id="49" name="矩形 48"/>
          <p:cNvSpPr/>
          <p:nvPr/>
        </p:nvSpPr>
        <p:spPr>
          <a:xfrm>
            <a:off x="1046480" y="1998980"/>
            <a:ext cx="9686925" cy="1936750"/>
          </a:xfrm>
          <a:prstGeom prst="rect">
            <a:avLst/>
          </a:prstGeom>
        </p:spPr>
        <p:txBody>
          <a:bodyPr wrap="square" lIns="91436" tIns="45718" rIns="91436" bIns="45718">
            <a:spAutoFit/>
          </a:bodyPr>
          <a:lstStyle/>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尽管神经网络近些年来取得了重要进展，但是在理论方面，神经网络目前还缺乏可解释性，主要包括：神经网络提取出来的特征难以理解；如何对特征的表达能力进行评估；如何用理论指导神经网络架构设计、对神经网络进行调参等。对于神经网络的可解释性的研究还有很长的路要走。</a:t>
            </a: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par>
                                <p:cTn id="8" presetID="22" presetClass="entr" presetSubtype="8"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2"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589129" y="1519004"/>
            <a:ext cx="3514299" cy="3565522"/>
            <a:chOff x="1295511" y="1384930"/>
            <a:chExt cx="4015043" cy="4073566"/>
          </a:xfrm>
        </p:grpSpPr>
        <p:sp>
          <p:nvSpPr>
            <p:cNvPr id="5" name="椭圆 4"/>
            <p:cNvSpPr/>
            <p:nvPr/>
          </p:nvSpPr>
          <p:spPr>
            <a:xfrm>
              <a:off x="2970313" y="264614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440438" y="302732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72764" y="314906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560697" y="298435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259614" y="308463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653075" y="336568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720748" y="359340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468319" y="347954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426571" y="368256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976353" y="379670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773336" y="3945762"/>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841008" y="366108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044025" y="343658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477941" y="365813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664130" y="386627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980868" y="402796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628047" y="350102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299630" y="329801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367302" y="289198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46212" y="323210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456457" y="298526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044025" y="298526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307671" y="288306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841007" y="287049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440872" y="266911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926122" y="241827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965677" y="191505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147983" y="207975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2291207" y="167387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2434430" y="158198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2635460" y="172520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2439135" y="195801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2635460" y="223267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791392" y="142789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3080592" y="165239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304023" y="1672572"/>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390462" y="189229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364357" y="138493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458047" y="1695362"/>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3234169" y="201530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3246912" y="230763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2970313" y="226466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2684998" y="268494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2320814" y="266081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169748" y="312758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3371905" y="332309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3592314" y="289602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364356" y="270643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981815" y="266911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914142" y="237248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62135" y="167257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912407" y="1793192"/>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4612348" y="207975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4523193" y="188846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4480227" y="248594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4437036" y="282430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4477093" y="291215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5086054" y="301869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5267588" y="319629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5199916" y="365953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5156949" y="3816652"/>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4477093" y="357192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4922569" y="418582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996899" y="404885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5199916" y="396832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5135466" y="436491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4658537" y="4377442"/>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4964440" y="461645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4523407" y="508272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4320175" y="480828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4226860" y="436491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4520059" y="415070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182950" y="411398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117159" y="451611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3738565" y="470230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3621597" y="459335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345302" y="436201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3526467" y="503800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2943458" y="541553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2405087" y="521431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2699264" y="511332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2383603" y="472366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2631021" y="476492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2269724" y="447314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2673988" y="424542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707097" y="426690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2086359" y="449463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1987159" y="493359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2698762" y="459497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3167854" y="457929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2923539" y="438077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2652504" y="386347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3383994" y="379516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3686856" y="431904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3740151" y="372311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4117159" y="351518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4483050" y="310766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4898116" y="323210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4701504" y="290185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3828018" y="2789612"/>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3849501" y="3867691"/>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2748330" y="4724668"/>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2248049" y="3710711"/>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1319473" y="3084423"/>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1816302" y="3107564"/>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1456361" y="4136756"/>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2391652" y="3950075"/>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3255652" y="4070926"/>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3126685" y="4933596"/>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a:off x="2194973" y="5033758"/>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p:nvPr/>
          </p:nvSpPr>
          <p:spPr>
            <a:xfrm>
              <a:off x="4679924" y="4722162"/>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4919598" y="3721055"/>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4008635" y="3048807"/>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3805102" y="3258451"/>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3527672" y="3098450"/>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4298596" y="2880278"/>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a:off x="5124549" y="2641885"/>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4051697" y="1624952"/>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3764925" y="1853109"/>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3105106" y="1470862"/>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3600017" y="1419775"/>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2684902" y="2393967"/>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2446739" y="2579782"/>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p:cNvSpPr/>
            <p:nvPr/>
          </p:nvSpPr>
          <p:spPr>
            <a:xfrm>
              <a:off x="2190950" y="3910753"/>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p:cNvSpPr/>
            <p:nvPr/>
          </p:nvSpPr>
          <p:spPr>
            <a:xfrm>
              <a:off x="2387629" y="4420408"/>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1520907" y="4449605"/>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1295511" y="3766083"/>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2444776" y="3170146"/>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2129325" y="2509665"/>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2171430" y="2268966"/>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2771026" y="2075639"/>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3436318" y="2368366"/>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3483404" y="2581608"/>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3892563" y="2147585"/>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3970325" y="1955418"/>
              <a:ext cx="81373" cy="81372"/>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4430007" y="2171128"/>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4382922" y="2372484"/>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5003133" y="3107660"/>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4876671" y="3492234"/>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4718720" y="3337909"/>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p:cNvSpPr/>
            <p:nvPr/>
          </p:nvSpPr>
          <p:spPr>
            <a:xfrm>
              <a:off x="4204433" y="3229169"/>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a:off x="3641613" y="3446335"/>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a:off x="4052964" y="3970764"/>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a:off x="3802265" y="4188709"/>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a:off x="4020323" y="5079791"/>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a:off x="2834454" y="4904516"/>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a:off x="3023576" y="5107553"/>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a:off x="3691717" y="4036199"/>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p:cNvSpPr/>
            <p:nvPr/>
          </p:nvSpPr>
          <p:spPr>
            <a:xfrm>
              <a:off x="2585123" y="4064133"/>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p:cNvSpPr/>
            <p:nvPr/>
          </p:nvSpPr>
          <p:spPr>
            <a:xfrm>
              <a:off x="1300970" y="3966854"/>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p:cNvSpPr/>
            <p:nvPr/>
          </p:nvSpPr>
          <p:spPr>
            <a:xfrm>
              <a:off x="2772213" y="3032167"/>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a:off x="1484061" y="3345355"/>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a:off x="2940526" y="2525824"/>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3846665" y="2548773"/>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5101600" y="2809724"/>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0" name="直接连接符 159"/>
            <p:cNvCxnSpPr>
              <a:stCxn id="73" idx="7"/>
              <a:endCxn id="115" idx="4"/>
            </p:cNvCxnSpPr>
            <p:nvPr/>
          </p:nvCxnSpPr>
          <p:spPr>
            <a:xfrm flipV="1">
              <a:off x="4560081" y="4808286"/>
              <a:ext cx="162905" cy="280730"/>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a:endCxn id="74" idx="1"/>
            </p:cNvCxnSpPr>
            <p:nvPr/>
          </p:nvCxnSpPr>
          <p:spPr>
            <a:xfrm>
              <a:off x="4248342" y="4407877"/>
              <a:ext cx="78125" cy="40670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75" idx="5"/>
              <a:endCxn id="115" idx="1"/>
            </p:cNvCxnSpPr>
            <p:nvPr/>
          </p:nvCxnSpPr>
          <p:spPr>
            <a:xfrm>
              <a:off x="4263534" y="4401584"/>
              <a:ext cx="429003" cy="33319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75" idx="7"/>
              <a:endCxn id="76" idx="2"/>
            </p:cNvCxnSpPr>
            <p:nvPr/>
          </p:nvCxnSpPr>
          <p:spPr>
            <a:xfrm flipV="1">
              <a:off x="4263534" y="4172186"/>
              <a:ext cx="256525" cy="199015"/>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a:stCxn id="71" idx="6"/>
              <a:endCxn id="70" idx="6"/>
            </p:cNvCxnSpPr>
            <p:nvPr/>
          </p:nvCxnSpPr>
          <p:spPr>
            <a:xfrm flipV="1">
              <a:off x="4701504" y="4386394"/>
              <a:ext cx="476928" cy="1253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69" idx="4"/>
              <a:endCxn id="70" idx="7"/>
            </p:cNvCxnSpPr>
            <p:nvPr/>
          </p:nvCxnSpPr>
          <p:spPr>
            <a:xfrm flipH="1">
              <a:off x="5172140" y="4011287"/>
              <a:ext cx="49259" cy="359915"/>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16" idx="4"/>
              <a:endCxn id="67" idx="0"/>
            </p:cNvCxnSpPr>
            <p:nvPr/>
          </p:nvCxnSpPr>
          <p:spPr>
            <a:xfrm flipH="1">
              <a:off x="4944053" y="3807179"/>
              <a:ext cx="18608" cy="37864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a:endCxn id="116" idx="2"/>
            </p:cNvCxnSpPr>
            <p:nvPr/>
          </p:nvCxnSpPr>
          <p:spPr>
            <a:xfrm>
              <a:off x="4520059" y="3593409"/>
              <a:ext cx="399540" cy="170709"/>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stCxn id="116" idx="6"/>
              <a:endCxn id="64" idx="2"/>
            </p:cNvCxnSpPr>
            <p:nvPr/>
          </p:nvCxnSpPr>
          <p:spPr>
            <a:xfrm flipV="1">
              <a:off x="5005722" y="3681021"/>
              <a:ext cx="194193" cy="8309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16" idx="7"/>
              <a:endCxn id="63" idx="3"/>
            </p:cNvCxnSpPr>
            <p:nvPr/>
          </p:nvCxnSpPr>
          <p:spPr>
            <a:xfrm flipV="1">
              <a:off x="4993110" y="3232964"/>
              <a:ext cx="280770" cy="50070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a:stCxn id="103" idx="4"/>
            </p:cNvCxnSpPr>
            <p:nvPr/>
          </p:nvCxnSpPr>
          <p:spPr>
            <a:xfrm>
              <a:off x="4722987" y="2944823"/>
              <a:ext cx="175129" cy="28434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stCxn id="103" idx="7"/>
              <a:endCxn id="121" idx="3"/>
            </p:cNvCxnSpPr>
            <p:nvPr/>
          </p:nvCxnSpPr>
          <p:spPr>
            <a:xfrm flipV="1">
              <a:off x="4738178" y="2715396"/>
              <a:ext cx="398984" cy="192752"/>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22" idx="4"/>
            </p:cNvCxnSpPr>
            <p:nvPr/>
          </p:nvCxnSpPr>
          <p:spPr>
            <a:xfrm>
              <a:off x="4094759" y="1711076"/>
              <a:ext cx="175067" cy="99270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sp>
          <p:nvSpPr>
            <p:cNvPr id="173" name="椭圆 172"/>
            <p:cNvSpPr/>
            <p:nvPr/>
          </p:nvSpPr>
          <p:spPr>
            <a:xfrm>
              <a:off x="4255630" y="268229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4" name="直接连接符 173"/>
            <p:cNvCxnSpPr>
              <a:stCxn id="173" idx="7"/>
              <a:endCxn id="59" idx="3"/>
            </p:cNvCxnSpPr>
            <p:nvPr/>
          </p:nvCxnSpPr>
          <p:spPr>
            <a:xfrm flipV="1">
              <a:off x="4292304" y="2522621"/>
              <a:ext cx="194215" cy="16596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a:stCxn id="122" idx="5"/>
              <a:endCxn id="57" idx="1"/>
            </p:cNvCxnSpPr>
            <p:nvPr/>
          </p:nvCxnSpPr>
          <p:spPr>
            <a:xfrm>
              <a:off x="4125209" y="1698463"/>
              <a:ext cx="493431" cy="38758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a:stCxn id="123" idx="4"/>
              <a:endCxn id="51" idx="7"/>
            </p:cNvCxnSpPr>
            <p:nvPr/>
          </p:nvCxnSpPr>
          <p:spPr>
            <a:xfrm flipH="1">
              <a:off x="3628988" y="1939233"/>
              <a:ext cx="178999" cy="963085"/>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52" idx="5"/>
              <a:endCxn id="51" idx="2"/>
            </p:cNvCxnSpPr>
            <p:nvPr/>
          </p:nvCxnSpPr>
          <p:spPr>
            <a:xfrm>
              <a:off x="3401030" y="2743104"/>
              <a:ext cx="191284" cy="174405"/>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stCxn id="45" idx="7"/>
            </p:cNvCxnSpPr>
            <p:nvPr/>
          </p:nvCxnSpPr>
          <p:spPr>
            <a:xfrm flipV="1">
              <a:off x="3283586" y="1909944"/>
              <a:ext cx="497945" cy="40398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a:stCxn id="41" idx="6"/>
              <a:endCxn id="123" idx="1"/>
            </p:cNvCxnSpPr>
            <p:nvPr/>
          </p:nvCxnSpPr>
          <p:spPr>
            <a:xfrm flipV="1">
              <a:off x="3433429" y="1865722"/>
              <a:ext cx="344109" cy="48059"/>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a:stCxn id="43" idx="7"/>
              <a:endCxn id="125" idx="3"/>
            </p:cNvCxnSpPr>
            <p:nvPr/>
          </p:nvCxnSpPr>
          <p:spPr>
            <a:xfrm flipV="1">
              <a:off x="3494722" y="1493286"/>
              <a:ext cx="117909" cy="20836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stCxn id="42" idx="6"/>
              <a:endCxn id="125" idx="1"/>
            </p:cNvCxnSpPr>
            <p:nvPr/>
          </p:nvCxnSpPr>
          <p:spPr>
            <a:xfrm>
              <a:off x="3407323" y="1406414"/>
              <a:ext cx="205307" cy="2597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a:stCxn id="38" idx="3"/>
              <a:endCxn id="35" idx="7"/>
            </p:cNvCxnSpPr>
            <p:nvPr/>
          </p:nvCxnSpPr>
          <p:spPr>
            <a:xfrm flipH="1">
              <a:off x="2672134" y="1464570"/>
              <a:ext cx="125549" cy="26693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a:stCxn id="34" idx="5"/>
              <a:endCxn id="35" idx="1"/>
            </p:cNvCxnSpPr>
            <p:nvPr/>
          </p:nvCxnSpPr>
          <p:spPr>
            <a:xfrm>
              <a:off x="2471104" y="1618660"/>
              <a:ext cx="170648" cy="11284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a:endCxn id="39" idx="3"/>
            </p:cNvCxnSpPr>
            <p:nvPr/>
          </p:nvCxnSpPr>
          <p:spPr>
            <a:xfrm flipV="1">
              <a:off x="2678426" y="1689070"/>
              <a:ext cx="408457" cy="4925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a:stCxn id="31" idx="6"/>
              <a:endCxn id="35" idx="2"/>
            </p:cNvCxnSpPr>
            <p:nvPr/>
          </p:nvCxnSpPr>
          <p:spPr>
            <a:xfrm flipV="1">
              <a:off x="2008643" y="1746693"/>
              <a:ext cx="626817" cy="189842"/>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a:stCxn id="31" idx="7"/>
              <a:endCxn id="33" idx="2"/>
            </p:cNvCxnSpPr>
            <p:nvPr/>
          </p:nvCxnSpPr>
          <p:spPr>
            <a:xfrm flipV="1">
              <a:off x="2002351" y="1695363"/>
              <a:ext cx="288856" cy="22598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a:stCxn id="35" idx="4"/>
              <a:endCxn id="36" idx="7"/>
            </p:cNvCxnSpPr>
            <p:nvPr/>
          </p:nvCxnSpPr>
          <p:spPr>
            <a:xfrm flipH="1">
              <a:off x="2475810" y="1768176"/>
              <a:ext cx="181134" cy="19613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a:endCxn id="37" idx="0"/>
            </p:cNvCxnSpPr>
            <p:nvPr/>
          </p:nvCxnSpPr>
          <p:spPr>
            <a:xfrm>
              <a:off x="2656944" y="1768176"/>
              <a:ext cx="0" cy="464503"/>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a:stCxn id="44" idx="4"/>
              <a:endCxn id="45" idx="0"/>
            </p:cNvCxnSpPr>
            <p:nvPr/>
          </p:nvCxnSpPr>
          <p:spPr>
            <a:xfrm>
              <a:off x="3255653" y="2058274"/>
              <a:ext cx="12743" cy="24936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sp>
          <p:nvSpPr>
            <p:cNvPr id="190" name="椭圆 189"/>
            <p:cNvSpPr/>
            <p:nvPr/>
          </p:nvSpPr>
          <p:spPr>
            <a:xfrm>
              <a:off x="2328031" y="243702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1" name="直接连接符 190"/>
            <p:cNvCxnSpPr>
              <a:stCxn id="190" idx="7"/>
              <a:endCxn id="37" idx="3"/>
            </p:cNvCxnSpPr>
            <p:nvPr/>
          </p:nvCxnSpPr>
          <p:spPr>
            <a:xfrm flipV="1">
              <a:off x="2364705" y="2269353"/>
              <a:ext cx="277047" cy="17396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endCxn id="45" idx="2"/>
            </p:cNvCxnSpPr>
            <p:nvPr/>
          </p:nvCxnSpPr>
          <p:spPr>
            <a:xfrm>
              <a:off x="3013279" y="2286152"/>
              <a:ext cx="233632" cy="42967"/>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a:stCxn id="45" idx="4"/>
              <a:endCxn id="49" idx="0"/>
            </p:cNvCxnSpPr>
            <p:nvPr/>
          </p:nvCxnSpPr>
          <p:spPr>
            <a:xfrm flipH="1">
              <a:off x="3191231" y="2350602"/>
              <a:ext cx="77164" cy="776979"/>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a:stCxn id="47" idx="5"/>
              <a:endCxn id="49" idx="1"/>
            </p:cNvCxnSpPr>
            <p:nvPr/>
          </p:nvCxnSpPr>
          <p:spPr>
            <a:xfrm>
              <a:off x="2721672" y="2721622"/>
              <a:ext cx="454367" cy="41225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28" idx="4"/>
              <a:endCxn id="109" idx="0"/>
            </p:cNvCxnSpPr>
            <p:nvPr/>
          </p:nvCxnSpPr>
          <p:spPr>
            <a:xfrm flipH="1">
              <a:off x="1859364" y="2913462"/>
              <a:ext cx="3127" cy="194102"/>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a:stCxn id="29" idx="5"/>
              <a:endCxn id="109" idx="1"/>
            </p:cNvCxnSpPr>
            <p:nvPr/>
          </p:nvCxnSpPr>
          <p:spPr>
            <a:xfrm>
              <a:off x="1477546" y="2705784"/>
              <a:ext cx="351369" cy="414393"/>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a:stCxn id="25" idx="5"/>
              <a:endCxn id="24" idx="2"/>
            </p:cNvCxnSpPr>
            <p:nvPr/>
          </p:nvCxnSpPr>
          <p:spPr>
            <a:xfrm>
              <a:off x="1493132" y="3021941"/>
              <a:ext cx="153080" cy="23164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a:stCxn id="24" idx="6"/>
              <a:endCxn id="109" idx="2"/>
            </p:cNvCxnSpPr>
            <p:nvPr/>
          </p:nvCxnSpPr>
          <p:spPr>
            <a:xfrm flipV="1">
              <a:off x="1689178" y="3150626"/>
              <a:ext cx="127124" cy="10295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a:stCxn id="21" idx="7"/>
              <a:endCxn id="109" idx="3"/>
            </p:cNvCxnSpPr>
            <p:nvPr/>
          </p:nvCxnSpPr>
          <p:spPr>
            <a:xfrm flipV="1">
              <a:off x="1664721" y="3181076"/>
              <a:ext cx="164194" cy="32624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a:stCxn id="109" idx="4"/>
              <a:endCxn id="14" idx="0"/>
            </p:cNvCxnSpPr>
            <p:nvPr/>
          </p:nvCxnSpPr>
          <p:spPr>
            <a:xfrm>
              <a:off x="1859364" y="3193688"/>
              <a:ext cx="138472" cy="603015"/>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a:endCxn id="27" idx="2"/>
            </p:cNvCxnSpPr>
            <p:nvPr/>
          </p:nvCxnSpPr>
          <p:spPr>
            <a:xfrm>
              <a:off x="1883974" y="2891980"/>
              <a:ext cx="423697" cy="1256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a:stCxn id="30" idx="5"/>
              <a:endCxn id="27" idx="1"/>
            </p:cNvCxnSpPr>
            <p:nvPr/>
          </p:nvCxnSpPr>
          <p:spPr>
            <a:xfrm>
              <a:off x="1962796" y="2454948"/>
              <a:ext cx="351167" cy="43440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a:stCxn id="31" idx="4"/>
            </p:cNvCxnSpPr>
            <p:nvPr/>
          </p:nvCxnSpPr>
          <p:spPr>
            <a:xfrm flipH="1">
              <a:off x="1947605" y="1958017"/>
              <a:ext cx="39556" cy="457433"/>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a:stCxn id="31" idx="5"/>
              <a:endCxn id="32" idx="1"/>
            </p:cNvCxnSpPr>
            <p:nvPr/>
          </p:nvCxnSpPr>
          <p:spPr>
            <a:xfrm>
              <a:off x="2002351" y="1951726"/>
              <a:ext cx="151924" cy="13432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a:stCxn id="109" idx="5"/>
              <a:endCxn id="10" idx="2"/>
            </p:cNvCxnSpPr>
            <p:nvPr/>
          </p:nvCxnSpPr>
          <p:spPr>
            <a:xfrm>
              <a:off x="1889813" y="3181076"/>
              <a:ext cx="763262" cy="20609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109" idx="5"/>
              <a:endCxn id="17" idx="0"/>
            </p:cNvCxnSpPr>
            <p:nvPr/>
          </p:nvCxnSpPr>
          <p:spPr>
            <a:xfrm>
              <a:off x="1889813" y="3181076"/>
              <a:ext cx="175695" cy="255505"/>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stCxn id="22" idx="4"/>
              <a:endCxn id="110" idx="1"/>
            </p:cNvCxnSpPr>
            <p:nvPr/>
          </p:nvCxnSpPr>
          <p:spPr>
            <a:xfrm>
              <a:off x="1321114" y="3340980"/>
              <a:ext cx="147861" cy="808390"/>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stCxn id="18" idx="4"/>
              <a:endCxn id="110" idx="0"/>
            </p:cNvCxnSpPr>
            <p:nvPr/>
          </p:nvCxnSpPr>
          <p:spPr>
            <a:xfrm flipH="1">
              <a:off x="1499423" y="3701104"/>
              <a:ext cx="1" cy="435652"/>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19" idx="3"/>
              <a:endCxn id="110" idx="7"/>
            </p:cNvCxnSpPr>
            <p:nvPr/>
          </p:nvCxnSpPr>
          <p:spPr>
            <a:xfrm flipH="1">
              <a:off x="1529873" y="3902946"/>
              <a:ext cx="140549" cy="24642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a:stCxn id="110" idx="6"/>
              <a:endCxn id="20" idx="3"/>
            </p:cNvCxnSpPr>
            <p:nvPr/>
          </p:nvCxnSpPr>
          <p:spPr>
            <a:xfrm flipV="1">
              <a:off x="1542485" y="4064634"/>
              <a:ext cx="444674" cy="11518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110" idx="5"/>
              <a:endCxn id="90" idx="2"/>
            </p:cNvCxnSpPr>
            <p:nvPr/>
          </p:nvCxnSpPr>
          <p:spPr>
            <a:xfrm>
              <a:off x="1529873" y="4210268"/>
              <a:ext cx="177224" cy="7812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a:stCxn id="91" idx="4"/>
              <a:endCxn id="114" idx="0"/>
            </p:cNvCxnSpPr>
            <p:nvPr/>
          </p:nvCxnSpPr>
          <p:spPr>
            <a:xfrm>
              <a:off x="2107842" y="4537597"/>
              <a:ext cx="130193" cy="49616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stCxn id="88" idx="5"/>
              <a:endCxn id="86" idx="0"/>
            </p:cNvCxnSpPr>
            <p:nvPr/>
          </p:nvCxnSpPr>
          <p:spPr>
            <a:xfrm>
              <a:off x="2306398" y="4509822"/>
              <a:ext cx="98689" cy="21383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86" idx="7"/>
              <a:endCxn id="89" idx="3"/>
            </p:cNvCxnSpPr>
            <p:nvPr/>
          </p:nvCxnSpPr>
          <p:spPr>
            <a:xfrm flipV="1">
              <a:off x="2420278" y="4282099"/>
              <a:ext cx="260002" cy="447853"/>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86" idx="6"/>
              <a:endCxn id="87" idx="2"/>
            </p:cNvCxnSpPr>
            <p:nvPr/>
          </p:nvCxnSpPr>
          <p:spPr>
            <a:xfrm>
              <a:off x="2426570" y="4745144"/>
              <a:ext cx="204452" cy="41260"/>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endCxn id="84" idx="0"/>
            </p:cNvCxnSpPr>
            <p:nvPr/>
          </p:nvCxnSpPr>
          <p:spPr>
            <a:xfrm>
              <a:off x="2411171" y="4767730"/>
              <a:ext cx="15399" cy="446589"/>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86" idx="5"/>
              <a:endCxn id="85" idx="1"/>
            </p:cNvCxnSpPr>
            <p:nvPr/>
          </p:nvCxnSpPr>
          <p:spPr>
            <a:xfrm>
              <a:off x="2420278" y="4760335"/>
              <a:ext cx="285278" cy="359280"/>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84" idx="6"/>
              <a:endCxn id="83" idx="2"/>
            </p:cNvCxnSpPr>
            <p:nvPr/>
          </p:nvCxnSpPr>
          <p:spPr>
            <a:xfrm>
              <a:off x="2448053" y="5235803"/>
              <a:ext cx="495405" cy="20121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a:stCxn id="93" idx="6"/>
              <a:endCxn id="94" idx="2"/>
            </p:cNvCxnSpPr>
            <p:nvPr/>
          </p:nvCxnSpPr>
          <p:spPr>
            <a:xfrm flipV="1">
              <a:off x="2741728" y="4600777"/>
              <a:ext cx="426125" cy="1567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stCxn id="81" idx="5"/>
              <a:endCxn id="80" idx="1"/>
            </p:cNvCxnSpPr>
            <p:nvPr/>
          </p:nvCxnSpPr>
          <p:spPr>
            <a:xfrm>
              <a:off x="3381976" y="4398686"/>
              <a:ext cx="245912" cy="20096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stCxn id="113" idx="7"/>
              <a:endCxn id="80" idx="3"/>
            </p:cNvCxnSpPr>
            <p:nvPr/>
          </p:nvCxnSpPr>
          <p:spPr>
            <a:xfrm flipV="1">
              <a:off x="3200197" y="4630030"/>
              <a:ext cx="427692" cy="316179"/>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a:stCxn id="80" idx="4"/>
              <a:endCxn id="82" idx="0"/>
            </p:cNvCxnSpPr>
            <p:nvPr/>
          </p:nvCxnSpPr>
          <p:spPr>
            <a:xfrm flipH="1">
              <a:off x="3547950" y="4636321"/>
              <a:ext cx="95130" cy="40168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sp>
          <p:nvSpPr>
            <p:cNvPr id="223" name="椭圆 222"/>
            <p:cNvSpPr/>
            <p:nvPr/>
          </p:nvSpPr>
          <p:spPr>
            <a:xfrm>
              <a:off x="2884189" y="3935296"/>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4" name="直接连接符 223"/>
            <p:cNvCxnSpPr>
              <a:stCxn id="96" idx="6"/>
              <a:endCxn id="223" idx="2"/>
            </p:cNvCxnSpPr>
            <p:nvPr/>
          </p:nvCxnSpPr>
          <p:spPr>
            <a:xfrm>
              <a:off x="2695470" y="3884954"/>
              <a:ext cx="188719" cy="9340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a:stCxn id="223" idx="4"/>
              <a:endCxn id="95" idx="0"/>
            </p:cNvCxnSpPr>
            <p:nvPr/>
          </p:nvCxnSpPr>
          <p:spPr>
            <a:xfrm>
              <a:off x="2927251" y="4021420"/>
              <a:ext cx="17771" cy="359350"/>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223" idx="6"/>
              <a:endCxn id="97" idx="2"/>
            </p:cNvCxnSpPr>
            <p:nvPr/>
          </p:nvCxnSpPr>
          <p:spPr>
            <a:xfrm flipV="1">
              <a:off x="2970313" y="3816652"/>
              <a:ext cx="413681" cy="16170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a:stCxn id="12" idx="5"/>
              <a:endCxn id="223" idx="1"/>
            </p:cNvCxnSpPr>
            <p:nvPr/>
          </p:nvCxnSpPr>
          <p:spPr>
            <a:xfrm>
              <a:off x="2504993" y="3516221"/>
              <a:ext cx="391809" cy="43168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a:stCxn id="50" idx="6"/>
              <a:endCxn id="118" idx="2"/>
            </p:cNvCxnSpPr>
            <p:nvPr/>
          </p:nvCxnSpPr>
          <p:spPr>
            <a:xfrm flipV="1">
              <a:off x="3414872" y="3301513"/>
              <a:ext cx="390230" cy="43063"/>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stCxn id="118" idx="4"/>
              <a:endCxn id="99" idx="7"/>
            </p:cNvCxnSpPr>
            <p:nvPr/>
          </p:nvCxnSpPr>
          <p:spPr>
            <a:xfrm flipH="1">
              <a:off x="3776825" y="3344575"/>
              <a:ext cx="71338" cy="38483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a:stCxn id="117" idx="4"/>
              <a:endCxn id="100" idx="0"/>
            </p:cNvCxnSpPr>
            <p:nvPr/>
          </p:nvCxnSpPr>
          <p:spPr>
            <a:xfrm>
              <a:off x="4051697" y="3134931"/>
              <a:ext cx="86945" cy="380252"/>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117" idx="6"/>
              <a:endCxn id="101" idx="3"/>
            </p:cNvCxnSpPr>
            <p:nvPr/>
          </p:nvCxnSpPr>
          <p:spPr>
            <a:xfrm>
              <a:off x="4094759" y="3091869"/>
              <a:ext cx="394582" cy="5246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sp>
          <p:nvSpPr>
            <p:cNvPr id="232" name="Freeform 34"/>
            <p:cNvSpPr>
              <a:spLocks noEditPoints="1"/>
            </p:cNvSpPr>
            <p:nvPr/>
          </p:nvSpPr>
          <p:spPr bwMode="auto">
            <a:xfrm>
              <a:off x="3867786" y="4631608"/>
              <a:ext cx="268544" cy="270037"/>
            </a:xfrm>
            <a:custGeom>
              <a:avLst/>
              <a:gdLst>
                <a:gd name="T0" fmla="*/ 180 w 199"/>
                <a:gd name="T1" fmla="*/ 80 h 199"/>
                <a:gd name="T2" fmla="*/ 118 w 199"/>
                <a:gd name="T3" fmla="*/ 19 h 199"/>
                <a:gd name="T4" fmla="*/ 137 w 199"/>
                <a:gd name="T5" fmla="*/ 0 h 199"/>
                <a:gd name="T6" fmla="*/ 199 w 199"/>
                <a:gd name="T7" fmla="*/ 62 h 199"/>
                <a:gd name="T8" fmla="*/ 180 w 199"/>
                <a:gd name="T9" fmla="*/ 80 h 199"/>
                <a:gd name="T10" fmla="*/ 162 w 199"/>
                <a:gd name="T11" fmla="*/ 98 h 199"/>
                <a:gd name="T12" fmla="*/ 160 w 199"/>
                <a:gd name="T13" fmla="*/ 99 h 199"/>
                <a:gd name="T14" fmla="*/ 149 w 199"/>
                <a:gd name="T15" fmla="*/ 99 h 199"/>
                <a:gd name="T16" fmla="*/ 137 w 199"/>
                <a:gd name="T17" fmla="*/ 99 h 199"/>
                <a:gd name="T18" fmla="*/ 124 w 199"/>
                <a:gd name="T19" fmla="*/ 149 h 199"/>
                <a:gd name="T20" fmla="*/ 25 w 199"/>
                <a:gd name="T21" fmla="*/ 199 h 199"/>
                <a:gd name="T22" fmla="*/ 13 w 199"/>
                <a:gd name="T23" fmla="*/ 199 h 199"/>
                <a:gd name="T24" fmla="*/ 52 w 199"/>
                <a:gd name="T25" fmla="*/ 159 h 199"/>
                <a:gd name="T26" fmla="*/ 62 w 199"/>
                <a:gd name="T27" fmla="*/ 161 h 199"/>
                <a:gd name="T28" fmla="*/ 87 w 199"/>
                <a:gd name="T29" fmla="*/ 137 h 199"/>
                <a:gd name="T30" fmla="*/ 62 w 199"/>
                <a:gd name="T31" fmla="*/ 112 h 199"/>
                <a:gd name="T32" fmla="*/ 37 w 199"/>
                <a:gd name="T33" fmla="*/ 137 h 199"/>
                <a:gd name="T34" fmla="*/ 40 w 199"/>
                <a:gd name="T35" fmla="*/ 147 h 199"/>
                <a:gd name="T36" fmla="*/ 0 w 199"/>
                <a:gd name="T37" fmla="*/ 186 h 199"/>
                <a:gd name="T38" fmla="*/ 0 w 199"/>
                <a:gd name="T39" fmla="*/ 174 h 199"/>
                <a:gd name="T40" fmla="*/ 50 w 199"/>
                <a:gd name="T41" fmla="*/ 75 h 199"/>
                <a:gd name="T42" fmla="*/ 100 w 199"/>
                <a:gd name="T43" fmla="*/ 62 h 199"/>
                <a:gd name="T44" fmla="*/ 100 w 199"/>
                <a:gd name="T45" fmla="*/ 50 h 199"/>
                <a:gd name="T46" fmla="*/ 100 w 199"/>
                <a:gd name="T47" fmla="*/ 38 h 199"/>
                <a:gd name="T48" fmla="*/ 100 w 199"/>
                <a:gd name="T49" fmla="*/ 37 h 199"/>
                <a:gd name="T50" fmla="*/ 106 w 199"/>
                <a:gd name="T51" fmla="*/ 31 h 199"/>
                <a:gd name="T52" fmla="*/ 167 w 199"/>
                <a:gd name="T53" fmla="*/ 93 h 199"/>
                <a:gd name="T54" fmla="*/ 162 w 199"/>
                <a:gd name="T55" fmla="*/ 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9">
                  <a:moveTo>
                    <a:pt x="180" y="80"/>
                  </a:moveTo>
                  <a:cubicBezTo>
                    <a:pt x="118" y="19"/>
                    <a:pt x="118" y="19"/>
                    <a:pt x="118" y="19"/>
                  </a:cubicBezTo>
                  <a:cubicBezTo>
                    <a:pt x="137" y="0"/>
                    <a:pt x="137" y="0"/>
                    <a:pt x="137" y="0"/>
                  </a:cubicBezTo>
                  <a:cubicBezTo>
                    <a:pt x="199" y="62"/>
                    <a:pt x="199" y="62"/>
                    <a:pt x="199" y="62"/>
                  </a:cubicBezTo>
                  <a:lnTo>
                    <a:pt x="180" y="80"/>
                  </a:lnTo>
                  <a:close/>
                  <a:moveTo>
                    <a:pt x="162" y="98"/>
                  </a:moveTo>
                  <a:cubicBezTo>
                    <a:pt x="161" y="99"/>
                    <a:pt x="161" y="99"/>
                    <a:pt x="160" y="99"/>
                  </a:cubicBezTo>
                  <a:cubicBezTo>
                    <a:pt x="149" y="99"/>
                    <a:pt x="149" y="99"/>
                    <a:pt x="149" y="99"/>
                  </a:cubicBezTo>
                  <a:cubicBezTo>
                    <a:pt x="137" y="99"/>
                    <a:pt x="137" y="99"/>
                    <a:pt x="137" y="99"/>
                  </a:cubicBezTo>
                  <a:cubicBezTo>
                    <a:pt x="124" y="149"/>
                    <a:pt x="124" y="149"/>
                    <a:pt x="124" y="149"/>
                  </a:cubicBezTo>
                  <a:cubicBezTo>
                    <a:pt x="25" y="199"/>
                    <a:pt x="25" y="199"/>
                    <a:pt x="25" y="199"/>
                  </a:cubicBezTo>
                  <a:cubicBezTo>
                    <a:pt x="13" y="199"/>
                    <a:pt x="13" y="199"/>
                    <a:pt x="13" y="199"/>
                  </a:cubicBezTo>
                  <a:cubicBezTo>
                    <a:pt x="52" y="159"/>
                    <a:pt x="52" y="159"/>
                    <a:pt x="52" y="159"/>
                  </a:cubicBezTo>
                  <a:cubicBezTo>
                    <a:pt x="55" y="161"/>
                    <a:pt x="59" y="161"/>
                    <a:pt x="62" y="161"/>
                  </a:cubicBezTo>
                  <a:cubicBezTo>
                    <a:pt x="76" y="161"/>
                    <a:pt x="87" y="150"/>
                    <a:pt x="87" y="137"/>
                  </a:cubicBezTo>
                  <a:cubicBezTo>
                    <a:pt x="87" y="123"/>
                    <a:pt x="76" y="112"/>
                    <a:pt x="62" y="112"/>
                  </a:cubicBezTo>
                  <a:cubicBezTo>
                    <a:pt x="49" y="112"/>
                    <a:pt x="37" y="123"/>
                    <a:pt x="37" y="137"/>
                  </a:cubicBezTo>
                  <a:cubicBezTo>
                    <a:pt x="37" y="140"/>
                    <a:pt x="38" y="144"/>
                    <a:pt x="40" y="147"/>
                  </a:cubicBezTo>
                  <a:cubicBezTo>
                    <a:pt x="0" y="186"/>
                    <a:pt x="0" y="186"/>
                    <a:pt x="0" y="186"/>
                  </a:cubicBezTo>
                  <a:cubicBezTo>
                    <a:pt x="0" y="174"/>
                    <a:pt x="0" y="174"/>
                    <a:pt x="0" y="174"/>
                  </a:cubicBezTo>
                  <a:cubicBezTo>
                    <a:pt x="50" y="75"/>
                    <a:pt x="50" y="75"/>
                    <a:pt x="50" y="75"/>
                  </a:cubicBezTo>
                  <a:cubicBezTo>
                    <a:pt x="100" y="62"/>
                    <a:pt x="100" y="62"/>
                    <a:pt x="100" y="62"/>
                  </a:cubicBezTo>
                  <a:cubicBezTo>
                    <a:pt x="100" y="50"/>
                    <a:pt x="100" y="50"/>
                    <a:pt x="100" y="50"/>
                  </a:cubicBezTo>
                  <a:cubicBezTo>
                    <a:pt x="100" y="38"/>
                    <a:pt x="100" y="38"/>
                    <a:pt x="100" y="38"/>
                  </a:cubicBezTo>
                  <a:cubicBezTo>
                    <a:pt x="100" y="37"/>
                    <a:pt x="100" y="37"/>
                    <a:pt x="100" y="37"/>
                  </a:cubicBezTo>
                  <a:cubicBezTo>
                    <a:pt x="106" y="31"/>
                    <a:pt x="106" y="31"/>
                    <a:pt x="106" y="31"/>
                  </a:cubicBezTo>
                  <a:cubicBezTo>
                    <a:pt x="167" y="93"/>
                    <a:pt x="167" y="93"/>
                    <a:pt x="167" y="93"/>
                  </a:cubicBezTo>
                  <a:lnTo>
                    <a:pt x="162" y="98"/>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33" name="Freeform 66"/>
            <p:cNvSpPr>
              <a:spLocks noEditPoints="1"/>
            </p:cNvSpPr>
            <p:nvPr/>
          </p:nvSpPr>
          <p:spPr bwMode="auto">
            <a:xfrm>
              <a:off x="2944495" y="3315893"/>
              <a:ext cx="270037" cy="237215"/>
            </a:xfrm>
            <a:custGeom>
              <a:avLst/>
              <a:gdLst>
                <a:gd name="T0" fmla="*/ 180 w 200"/>
                <a:gd name="T1" fmla="*/ 176 h 176"/>
                <a:gd name="T2" fmla="*/ 20 w 200"/>
                <a:gd name="T3" fmla="*/ 176 h 176"/>
                <a:gd name="T4" fmla="*/ 0 w 200"/>
                <a:gd name="T5" fmla="*/ 156 h 176"/>
                <a:gd name="T6" fmla="*/ 0 w 200"/>
                <a:gd name="T7" fmla="*/ 20 h 176"/>
                <a:gd name="T8" fmla="*/ 20 w 200"/>
                <a:gd name="T9" fmla="*/ 0 h 176"/>
                <a:gd name="T10" fmla="*/ 180 w 200"/>
                <a:gd name="T11" fmla="*/ 0 h 176"/>
                <a:gd name="T12" fmla="*/ 200 w 200"/>
                <a:gd name="T13" fmla="*/ 20 h 176"/>
                <a:gd name="T14" fmla="*/ 200 w 200"/>
                <a:gd name="T15" fmla="*/ 156 h 176"/>
                <a:gd name="T16" fmla="*/ 180 w 200"/>
                <a:gd name="T17" fmla="*/ 176 h 176"/>
                <a:gd name="T18" fmla="*/ 36 w 200"/>
                <a:gd name="T19" fmla="*/ 160 h 176"/>
                <a:gd name="T20" fmla="*/ 164 w 200"/>
                <a:gd name="T21" fmla="*/ 160 h 176"/>
                <a:gd name="T22" fmla="*/ 182 w 200"/>
                <a:gd name="T23" fmla="*/ 147 h 176"/>
                <a:gd name="T24" fmla="*/ 131 w 200"/>
                <a:gd name="T25" fmla="*/ 103 h 176"/>
                <a:gd name="T26" fmla="*/ 100 w 200"/>
                <a:gd name="T27" fmla="*/ 129 h 176"/>
                <a:gd name="T28" fmla="*/ 69 w 200"/>
                <a:gd name="T29" fmla="*/ 103 h 176"/>
                <a:gd name="T30" fmla="*/ 18 w 200"/>
                <a:gd name="T31" fmla="*/ 148 h 176"/>
                <a:gd name="T32" fmla="*/ 36 w 200"/>
                <a:gd name="T33" fmla="*/ 160 h 176"/>
                <a:gd name="T34" fmla="*/ 145 w 200"/>
                <a:gd name="T35" fmla="*/ 90 h 176"/>
                <a:gd name="T36" fmla="*/ 184 w 200"/>
                <a:gd name="T37" fmla="*/ 125 h 176"/>
                <a:gd name="T38" fmla="*/ 184 w 200"/>
                <a:gd name="T39" fmla="*/ 56 h 176"/>
                <a:gd name="T40" fmla="*/ 145 w 200"/>
                <a:gd name="T41" fmla="*/ 90 h 176"/>
                <a:gd name="T42" fmla="*/ 55 w 200"/>
                <a:gd name="T43" fmla="*/ 90 h 176"/>
                <a:gd name="T44" fmla="*/ 16 w 200"/>
                <a:gd name="T45" fmla="*/ 55 h 176"/>
                <a:gd name="T46" fmla="*/ 16 w 200"/>
                <a:gd name="T47" fmla="*/ 126 h 176"/>
                <a:gd name="T48" fmla="*/ 55 w 200"/>
                <a:gd name="T49" fmla="*/ 90 h 176"/>
                <a:gd name="T50" fmla="*/ 164 w 200"/>
                <a:gd name="T51" fmla="*/ 16 h 176"/>
                <a:gd name="T52" fmla="*/ 36 w 200"/>
                <a:gd name="T53" fmla="*/ 16 h 176"/>
                <a:gd name="T54" fmla="*/ 16 w 200"/>
                <a:gd name="T55" fmla="*/ 31 h 176"/>
                <a:gd name="T56" fmla="*/ 100 w 200"/>
                <a:gd name="T57" fmla="*/ 106 h 176"/>
                <a:gd name="T58" fmla="*/ 183 w 200"/>
                <a:gd name="T59" fmla="*/ 33 h 176"/>
                <a:gd name="T60" fmla="*/ 164 w 200"/>
                <a:gd name="T61"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176">
                  <a:moveTo>
                    <a:pt x="180" y="176"/>
                  </a:moveTo>
                  <a:cubicBezTo>
                    <a:pt x="20" y="176"/>
                    <a:pt x="20" y="176"/>
                    <a:pt x="20" y="176"/>
                  </a:cubicBezTo>
                  <a:cubicBezTo>
                    <a:pt x="8" y="176"/>
                    <a:pt x="0" y="167"/>
                    <a:pt x="0" y="156"/>
                  </a:cubicBezTo>
                  <a:cubicBezTo>
                    <a:pt x="0" y="20"/>
                    <a:pt x="0" y="20"/>
                    <a:pt x="0" y="20"/>
                  </a:cubicBezTo>
                  <a:cubicBezTo>
                    <a:pt x="0" y="9"/>
                    <a:pt x="8" y="0"/>
                    <a:pt x="20" y="0"/>
                  </a:cubicBezTo>
                  <a:cubicBezTo>
                    <a:pt x="180" y="0"/>
                    <a:pt x="180" y="0"/>
                    <a:pt x="180" y="0"/>
                  </a:cubicBezTo>
                  <a:cubicBezTo>
                    <a:pt x="191" y="0"/>
                    <a:pt x="200" y="9"/>
                    <a:pt x="200" y="20"/>
                  </a:cubicBezTo>
                  <a:cubicBezTo>
                    <a:pt x="200" y="156"/>
                    <a:pt x="200" y="156"/>
                    <a:pt x="200" y="156"/>
                  </a:cubicBezTo>
                  <a:cubicBezTo>
                    <a:pt x="200" y="167"/>
                    <a:pt x="191" y="176"/>
                    <a:pt x="180" y="176"/>
                  </a:cubicBezTo>
                  <a:close/>
                  <a:moveTo>
                    <a:pt x="36" y="160"/>
                  </a:moveTo>
                  <a:cubicBezTo>
                    <a:pt x="164" y="160"/>
                    <a:pt x="164" y="160"/>
                    <a:pt x="164" y="160"/>
                  </a:cubicBezTo>
                  <a:cubicBezTo>
                    <a:pt x="172" y="160"/>
                    <a:pt x="179" y="154"/>
                    <a:pt x="182" y="147"/>
                  </a:cubicBezTo>
                  <a:cubicBezTo>
                    <a:pt x="131" y="103"/>
                    <a:pt x="131" y="103"/>
                    <a:pt x="131" y="103"/>
                  </a:cubicBezTo>
                  <a:cubicBezTo>
                    <a:pt x="100" y="129"/>
                    <a:pt x="100" y="129"/>
                    <a:pt x="100" y="129"/>
                  </a:cubicBezTo>
                  <a:cubicBezTo>
                    <a:pt x="69" y="103"/>
                    <a:pt x="69" y="103"/>
                    <a:pt x="69" y="103"/>
                  </a:cubicBezTo>
                  <a:cubicBezTo>
                    <a:pt x="18" y="148"/>
                    <a:pt x="18" y="148"/>
                    <a:pt x="18" y="148"/>
                  </a:cubicBezTo>
                  <a:cubicBezTo>
                    <a:pt x="21" y="155"/>
                    <a:pt x="28" y="160"/>
                    <a:pt x="36" y="160"/>
                  </a:cubicBezTo>
                  <a:close/>
                  <a:moveTo>
                    <a:pt x="145" y="90"/>
                  </a:moveTo>
                  <a:cubicBezTo>
                    <a:pt x="184" y="125"/>
                    <a:pt x="184" y="125"/>
                    <a:pt x="184" y="125"/>
                  </a:cubicBezTo>
                  <a:cubicBezTo>
                    <a:pt x="184" y="56"/>
                    <a:pt x="184" y="56"/>
                    <a:pt x="184" y="56"/>
                  </a:cubicBezTo>
                  <a:lnTo>
                    <a:pt x="145" y="90"/>
                  </a:lnTo>
                  <a:close/>
                  <a:moveTo>
                    <a:pt x="55" y="90"/>
                  </a:moveTo>
                  <a:cubicBezTo>
                    <a:pt x="16" y="55"/>
                    <a:pt x="16" y="55"/>
                    <a:pt x="16" y="55"/>
                  </a:cubicBezTo>
                  <a:cubicBezTo>
                    <a:pt x="16" y="126"/>
                    <a:pt x="16" y="126"/>
                    <a:pt x="16" y="126"/>
                  </a:cubicBezTo>
                  <a:lnTo>
                    <a:pt x="55" y="90"/>
                  </a:lnTo>
                  <a:close/>
                  <a:moveTo>
                    <a:pt x="164" y="16"/>
                  </a:moveTo>
                  <a:cubicBezTo>
                    <a:pt x="36" y="16"/>
                    <a:pt x="36" y="16"/>
                    <a:pt x="36" y="16"/>
                  </a:cubicBezTo>
                  <a:cubicBezTo>
                    <a:pt x="26" y="16"/>
                    <a:pt x="18" y="22"/>
                    <a:pt x="16" y="31"/>
                  </a:cubicBezTo>
                  <a:cubicBezTo>
                    <a:pt x="100" y="106"/>
                    <a:pt x="100" y="106"/>
                    <a:pt x="100" y="106"/>
                  </a:cubicBezTo>
                  <a:cubicBezTo>
                    <a:pt x="183" y="33"/>
                    <a:pt x="183" y="33"/>
                    <a:pt x="183" y="33"/>
                  </a:cubicBezTo>
                  <a:cubicBezTo>
                    <a:pt x="182" y="23"/>
                    <a:pt x="174" y="16"/>
                    <a:pt x="164" y="16"/>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34" name="Freeform 26"/>
            <p:cNvSpPr>
              <a:spLocks noEditPoints="1"/>
            </p:cNvSpPr>
            <p:nvPr/>
          </p:nvSpPr>
          <p:spPr bwMode="auto">
            <a:xfrm>
              <a:off x="4265281" y="3733419"/>
              <a:ext cx="241690" cy="268544"/>
            </a:xfrm>
            <a:custGeom>
              <a:avLst/>
              <a:gdLst>
                <a:gd name="T0" fmla="*/ 147 w 179"/>
                <a:gd name="T1" fmla="*/ 117 h 199"/>
                <a:gd name="T2" fmla="*/ 147 w 179"/>
                <a:gd name="T3" fmla="*/ 61 h 199"/>
                <a:gd name="T4" fmla="*/ 179 w 179"/>
                <a:gd name="T5" fmla="*/ 66 h 199"/>
                <a:gd name="T6" fmla="*/ 179 w 179"/>
                <a:gd name="T7" fmla="*/ 112 h 199"/>
                <a:gd name="T8" fmla="*/ 147 w 179"/>
                <a:gd name="T9" fmla="*/ 117 h 199"/>
                <a:gd name="T10" fmla="*/ 23 w 179"/>
                <a:gd name="T11" fmla="*/ 35 h 199"/>
                <a:gd name="T12" fmla="*/ 23 w 179"/>
                <a:gd name="T13" fmla="*/ 199 h 199"/>
                <a:gd name="T14" fmla="*/ 11 w 179"/>
                <a:gd name="T15" fmla="*/ 199 h 199"/>
                <a:gd name="T16" fmla="*/ 11 w 179"/>
                <a:gd name="T17" fmla="*/ 35 h 199"/>
                <a:gd name="T18" fmla="*/ 0 w 179"/>
                <a:gd name="T19" fmla="*/ 18 h 199"/>
                <a:gd name="T20" fmla="*/ 18 w 179"/>
                <a:gd name="T21" fmla="*/ 0 h 199"/>
                <a:gd name="T22" fmla="*/ 36 w 179"/>
                <a:gd name="T23" fmla="*/ 18 h 199"/>
                <a:gd name="T24" fmla="*/ 23 w 179"/>
                <a:gd name="T25" fmla="*/ 35 h 199"/>
                <a:gd name="T26" fmla="*/ 67 w 179"/>
                <a:gd name="T27" fmla="*/ 130 h 199"/>
                <a:gd name="T28" fmla="*/ 31 w 179"/>
                <a:gd name="T29" fmla="*/ 135 h 199"/>
                <a:gd name="T30" fmla="*/ 31 w 179"/>
                <a:gd name="T31" fmla="*/ 43 h 199"/>
                <a:gd name="T32" fmla="*/ 67 w 179"/>
                <a:gd name="T33" fmla="*/ 49 h 199"/>
                <a:gd name="T34" fmla="*/ 67 w 179"/>
                <a:gd name="T35" fmla="*/ 130 h 199"/>
                <a:gd name="T36" fmla="*/ 91 w 179"/>
                <a:gd name="T37" fmla="*/ 52 h 199"/>
                <a:gd name="T38" fmla="*/ 123 w 179"/>
                <a:gd name="T39" fmla="*/ 57 h 199"/>
                <a:gd name="T40" fmla="*/ 123 w 179"/>
                <a:gd name="T41" fmla="*/ 121 h 199"/>
                <a:gd name="T42" fmla="*/ 91 w 179"/>
                <a:gd name="T43" fmla="*/ 126 h 199"/>
                <a:gd name="T44" fmla="*/ 91 w 179"/>
                <a:gd name="T45" fmla="*/ 5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199">
                  <a:moveTo>
                    <a:pt x="147" y="117"/>
                  </a:moveTo>
                  <a:cubicBezTo>
                    <a:pt x="147" y="61"/>
                    <a:pt x="147" y="61"/>
                    <a:pt x="147" y="61"/>
                  </a:cubicBezTo>
                  <a:cubicBezTo>
                    <a:pt x="179" y="66"/>
                    <a:pt x="179" y="66"/>
                    <a:pt x="179" y="66"/>
                  </a:cubicBezTo>
                  <a:cubicBezTo>
                    <a:pt x="179" y="112"/>
                    <a:pt x="179" y="112"/>
                    <a:pt x="179" y="112"/>
                  </a:cubicBezTo>
                  <a:lnTo>
                    <a:pt x="147" y="117"/>
                  </a:lnTo>
                  <a:close/>
                  <a:moveTo>
                    <a:pt x="23" y="35"/>
                  </a:moveTo>
                  <a:cubicBezTo>
                    <a:pt x="23" y="199"/>
                    <a:pt x="23" y="199"/>
                    <a:pt x="23" y="199"/>
                  </a:cubicBezTo>
                  <a:cubicBezTo>
                    <a:pt x="11" y="199"/>
                    <a:pt x="11" y="199"/>
                    <a:pt x="11" y="199"/>
                  </a:cubicBezTo>
                  <a:cubicBezTo>
                    <a:pt x="11" y="35"/>
                    <a:pt x="11" y="35"/>
                    <a:pt x="11" y="35"/>
                  </a:cubicBezTo>
                  <a:cubicBezTo>
                    <a:pt x="5" y="32"/>
                    <a:pt x="0" y="25"/>
                    <a:pt x="0" y="18"/>
                  </a:cubicBezTo>
                  <a:cubicBezTo>
                    <a:pt x="0" y="8"/>
                    <a:pt x="8" y="0"/>
                    <a:pt x="18" y="0"/>
                  </a:cubicBezTo>
                  <a:cubicBezTo>
                    <a:pt x="28" y="0"/>
                    <a:pt x="36" y="8"/>
                    <a:pt x="36" y="18"/>
                  </a:cubicBezTo>
                  <a:cubicBezTo>
                    <a:pt x="36" y="26"/>
                    <a:pt x="31" y="33"/>
                    <a:pt x="23" y="35"/>
                  </a:cubicBezTo>
                  <a:close/>
                  <a:moveTo>
                    <a:pt x="67" y="130"/>
                  </a:moveTo>
                  <a:cubicBezTo>
                    <a:pt x="31" y="135"/>
                    <a:pt x="31" y="135"/>
                    <a:pt x="31" y="135"/>
                  </a:cubicBezTo>
                  <a:cubicBezTo>
                    <a:pt x="31" y="43"/>
                    <a:pt x="31" y="43"/>
                    <a:pt x="31" y="43"/>
                  </a:cubicBezTo>
                  <a:cubicBezTo>
                    <a:pt x="67" y="49"/>
                    <a:pt x="67" y="49"/>
                    <a:pt x="67" y="49"/>
                  </a:cubicBezTo>
                  <a:lnTo>
                    <a:pt x="67" y="130"/>
                  </a:lnTo>
                  <a:close/>
                  <a:moveTo>
                    <a:pt x="91" y="52"/>
                  </a:moveTo>
                  <a:cubicBezTo>
                    <a:pt x="123" y="57"/>
                    <a:pt x="123" y="57"/>
                    <a:pt x="123" y="57"/>
                  </a:cubicBezTo>
                  <a:cubicBezTo>
                    <a:pt x="123" y="121"/>
                    <a:pt x="123" y="121"/>
                    <a:pt x="123" y="121"/>
                  </a:cubicBezTo>
                  <a:cubicBezTo>
                    <a:pt x="91" y="126"/>
                    <a:pt x="91" y="126"/>
                    <a:pt x="91" y="126"/>
                  </a:cubicBezTo>
                  <a:lnTo>
                    <a:pt x="91" y="52"/>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35" name="Freeform 143"/>
            <p:cNvSpPr>
              <a:spLocks noEditPoints="1"/>
            </p:cNvSpPr>
            <p:nvPr/>
          </p:nvSpPr>
          <p:spPr bwMode="auto">
            <a:xfrm>
              <a:off x="1744999" y="4588078"/>
              <a:ext cx="268544" cy="241690"/>
            </a:xfrm>
            <a:custGeom>
              <a:avLst/>
              <a:gdLst>
                <a:gd name="T0" fmla="*/ 180 w 198"/>
                <a:gd name="T1" fmla="*/ 73 h 179"/>
                <a:gd name="T2" fmla="*/ 18 w 198"/>
                <a:gd name="T3" fmla="*/ 73 h 179"/>
                <a:gd name="T4" fmla="*/ 0 w 198"/>
                <a:gd name="T5" fmla="*/ 55 h 179"/>
                <a:gd name="T6" fmla="*/ 198 w 198"/>
                <a:gd name="T7" fmla="*/ 55 h 179"/>
                <a:gd name="T8" fmla="*/ 180 w 198"/>
                <a:gd name="T9" fmla="*/ 73 h 179"/>
                <a:gd name="T10" fmla="*/ 171 w 198"/>
                <a:gd name="T11" fmla="*/ 82 h 179"/>
                <a:gd name="T12" fmla="*/ 153 w 198"/>
                <a:gd name="T13" fmla="*/ 100 h 179"/>
                <a:gd name="T14" fmla="*/ 45 w 198"/>
                <a:gd name="T15" fmla="*/ 100 h 179"/>
                <a:gd name="T16" fmla="*/ 27 w 198"/>
                <a:gd name="T17" fmla="*/ 82 h 179"/>
                <a:gd name="T18" fmla="*/ 171 w 198"/>
                <a:gd name="T19" fmla="*/ 82 h 179"/>
                <a:gd name="T20" fmla="*/ 144 w 198"/>
                <a:gd name="T21" fmla="*/ 109 h 179"/>
                <a:gd name="T22" fmla="*/ 126 w 198"/>
                <a:gd name="T23" fmla="*/ 127 h 179"/>
                <a:gd name="T24" fmla="*/ 72 w 198"/>
                <a:gd name="T25" fmla="*/ 127 h 179"/>
                <a:gd name="T26" fmla="*/ 54 w 198"/>
                <a:gd name="T27" fmla="*/ 109 h 179"/>
                <a:gd name="T28" fmla="*/ 144 w 198"/>
                <a:gd name="T29" fmla="*/ 109 h 179"/>
                <a:gd name="T30" fmla="*/ 99 w 198"/>
                <a:gd name="T31" fmla="*/ 129 h 179"/>
                <a:gd name="T32" fmla="*/ 124 w 198"/>
                <a:gd name="T33" fmla="*/ 154 h 179"/>
                <a:gd name="T34" fmla="*/ 99 w 198"/>
                <a:gd name="T35" fmla="*/ 179 h 179"/>
                <a:gd name="T36" fmla="*/ 73 w 198"/>
                <a:gd name="T37" fmla="*/ 154 h 179"/>
                <a:gd name="T38" fmla="*/ 99 w 198"/>
                <a:gd name="T39" fmla="*/ 1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179">
                  <a:moveTo>
                    <a:pt x="180" y="73"/>
                  </a:moveTo>
                  <a:cubicBezTo>
                    <a:pt x="135" y="28"/>
                    <a:pt x="63" y="28"/>
                    <a:pt x="18" y="73"/>
                  </a:cubicBezTo>
                  <a:cubicBezTo>
                    <a:pt x="0" y="55"/>
                    <a:pt x="0" y="55"/>
                    <a:pt x="0" y="55"/>
                  </a:cubicBezTo>
                  <a:cubicBezTo>
                    <a:pt x="55" y="0"/>
                    <a:pt x="143" y="0"/>
                    <a:pt x="198" y="55"/>
                  </a:cubicBezTo>
                  <a:lnTo>
                    <a:pt x="180" y="73"/>
                  </a:lnTo>
                  <a:close/>
                  <a:moveTo>
                    <a:pt x="171" y="82"/>
                  </a:moveTo>
                  <a:cubicBezTo>
                    <a:pt x="153" y="100"/>
                    <a:pt x="153" y="100"/>
                    <a:pt x="153" y="100"/>
                  </a:cubicBezTo>
                  <a:cubicBezTo>
                    <a:pt x="123" y="70"/>
                    <a:pt x="75" y="70"/>
                    <a:pt x="45" y="100"/>
                  </a:cubicBezTo>
                  <a:cubicBezTo>
                    <a:pt x="27" y="82"/>
                    <a:pt x="27" y="82"/>
                    <a:pt x="27" y="82"/>
                  </a:cubicBezTo>
                  <a:cubicBezTo>
                    <a:pt x="67" y="42"/>
                    <a:pt x="131" y="42"/>
                    <a:pt x="171" y="82"/>
                  </a:cubicBezTo>
                  <a:close/>
                  <a:moveTo>
                    <a:pt x="144" y="109"/>
                  </a:moveTo>
                  <a:cubicBezTo>
                    <a:pt x="126" y="127"/>
                    <a:pt x="126" y="127"/>
                    <a:pt x="126" y="127"/>
                  </a:cubicBezTo>
                  <a:cubicBezTo>
                    <a:pt x="111" y="112"/>
                    <a:pt x="87" y="112"/>
                    <a:pt x="72" y="127"/>
                  </a:cubicBezTo>
                  <a:cubicBezTo>
                    <a:pt x="54" y="109"/>
                    <a:pt x="54" y="109"/>
                    <a:pt x="54" y="109"/>
                  </a:cubicBezTo>
                  <a:cubicBezTo>
                    <a:pt x="79" y="84"/>
                    <a:pt x="119" y="84"/>
                    <a:pt x="144" y="109"/>
                  </a:cubicBezTo>
                  <a:close/>
                  <a:moveTo>
                    <a:pt x="99" y="129"/>
                  </a:moveTo>
                  <a:cubicBezTo>
                    <a:pt x="113" y="129"/>
                    <a:pt x="124" y="140"/>
                    <a:pt x="124" y="154"/>
                  </a:cubicBezTo>
                  <a:cubicBezTo>
                    <a:pt x="124" y="168"/>
                    <a:pt x="113" y="179"/>
                    <a:pt x="99" y="179"/>
                  </a:cubicBezTo>
                  <a:cubicBezTo>
                    <a:pt x="85" y="179"/>
                    <a:pt x="73" y="168"/>
                    <a:pt x="73" y="154"/>
                  </a:cubicBezTo>
                  <a:cubicBezTo>
                    <a:pt x="73" y="140"/>
                    <a:pt x="85" y="129"/>
                    <a:pt x="99" y="129"/>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36" name="Freeform 239"/>
            <p:cNvSpPr>
              <a:spLocks noEditPoints="1"/>
            </p:cNvSpPr>
            <p:nvPr/>
          </p:nvSpPr>
          <p:spPr bwMode="auto">
            <a:xfrm>
              <a:off x="1527877" y="2325282"/>
              <a:ext cx="259593" cy="253625"/>
            </a:xfrm>
            <a:custGeom>
              <a:avLst/>
              <a:gdLst>
                <a:gd name="T0" fmla="*/ 123 w 192"/>
                <a:gd name="T1" fmla="*/ 175 h 188"/>
                <a:gd name="T2" fmla="*/ 123 w 192"/>
                <a:gd name="T3" fmla="*/ 148 h 188"/>
                <a:gd name="T4" fmla="*/ 68 w 192"/>
                <a:gd name="T5" fmla="*/ 149 h 188"/>
                <a:gd name="T6" fmla="*/ 68 w 192"/>
                <a:gd name="T7" fmla="*/ 176 h 188"/>
                <a:gd name="T8" fmla="*/ 56 w 192"/>
                <a:gd name="T9" fmla="*/ 182 h 188"/>
                <a:gd name="T10" fmla="*/ 60 w 192"/>
                <a:gd name="T11" fmla="*/ 188 h 188"/>
                <a:gd name="T12" fmla="*/ 130 w 192"/>
                <a:gd name="T13" fmla="*/ 188 h 188"/>
                <a:gd name="T14" fmla="*/ 135 w 192"/>
                <a:gd name="T15" fmla="*/ 183 h 188"/>
                <a:gd name="T16" fmla="*/ 123 w 192"/>
                <a:gd name="T17" fmla="*/ 175 h 188"/>
                <a:gd name="T18" fmla="*/ 173 w 192"/>
                <a:gd name="T19" fmla="*/ 0 h 188"/>
                <a:gd name="T20" fmla="*/ 18 w 192"/>
                <a:gd name="T21" fmla="*/ 0 h 188"/>
                <a:gd name="T22" fmla="*/ 0 w 192"/>
                <a:gd name="T23" fmla="*/ 19 h 188"/>
                <a:gd name="T24" fmla="*/ 0 w 192"/>
                <a:gd name="T25" fmla="*/ 126 h 188"/>
                <a:gd name="T26" fmla="*/ 18 w 192"/>
                <a:gd name="T27" fmla="*/ 144 h 188"/>
                <a:gd name="T28" fmla="*/ 173 w 192"/>
                <a:gd name="T29" fmla="*/ 144 h 188"/>
                <a:gd name="T30" fmla="*/ 192 w 192"/>
                <a:gd name="T31" fmla="*/ 126 h 188"/>
                <a:gd name="T32" fmla="*/ 192 w 192"/>
                <a:gd name="T33" fmla="*/ 19 h 188"/>
                <a:gd name="T34" fmla="*/ 173 w 192"/>
                <a:gd name="T35" fmla="*/ 0 h 188"/>
                <a:gd name="T36" fmla="*/ 180 w 192"/>
                <a:gd name="T37" fmla="*/ 100 h 188"/>
                <a:gd name="T38" fmla="*/ 167 w 192"/>
                <a:gd name="T39" fmla="*/ 112 h 188"/>
                <a:gd name="T40" fmla="*/ 24 w 192"/>
                <a:gd name="T41" fmla="*/ 112 h 188"/>
                <a:gd name="T42" fmla="*/ 11 w 192"/>
                <a:gd name="T43" fmla="*/ 100 h 188"/>
                <a:gd name="T44" fmla="*/ 11 w 192"/>
                <a:gd name="T45" fmla="*/ 25 h 188"/>
                <a:gd name="T46" fmla="*/ 24 w 192"/>
                <a:gd name="T47" fmla="*/ 12 h 188"/>
                <a:gd name="T48" fmla="*/ 167 w 192"/>
                <a:gd name="T49" fmla="*/ 12 h 188"/>
                <a:gd name="T50" fmla="*/ 180 w 192"/>
                <a:gd name="T51" fmla="*/ 25 h 188"/>
                <a:gd name="T52" fmla="*/ 180 w 192"/>
                <a:gd name="T53" fmla="*/ 10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88">
                  <a:moveTo>
                    <a:pt x="123" y="175"/>
                  </a:moveTo>
                  <a:cubicBezTo>
                    <a:pt x="123" y="148"/>
                    <a:pt x="123" y="148"/>
                    <a:pt x="123" y="148"/>
                  </a:cubicBezTo>
                  <a:cubicBezTo>
                    <a:pt x="68" y="149"/>
                    <a:pt x="68" y="149"/>
                    <a:pt x="68" y="149"/>
                  </a:cubicBezTo>
                  <a:cubicBezTo>
                    <a:pt x="68" y="176"/>
                    <a:pt x="68" y="176"/>
                    <a:pt x="68" y="176"/>
                  </a:cubicBezTo>
                  <a:cubicBezTo>
                    <a:pt x="56" y="182"/>
                    <a:pt x="56" y="182"/>
                    <a:pt x="56" y="182"/>
                  </a:cubicBezTo>
                  <a:cubicBezTo>
                    <a:pt x="56" y="182"/>
                    <a:pt x="53" y="188"/>
                    <a:pt x="60" y="188"/>
                  </a:cubicBezTo>
                  <a:cubicBezTo>
                    <a:pt x="130" y="188"/>
                    <a:pt x="130" y="188"/>
                    <a:pt x="130" y="188"/>
                  </a:cubicBezTo>
                  <a:cubicBezTo>
                    <a:pt x="130" y="188"/>
                    <a:pt x="138" y="185"/>
                    <a:pt x="135" y="183"/>
                  </a:cubicBezTo>
                  <a:cubicBezTo>
                    <a:pt x="133" y="180"/>
                    <a:pt x="123" y="175"/>
                    <a:pt x="123" y="175"/>
                  </a:cubicBezTo>
                  <a:close/>
                  <a:moveTo>
                    <a:pt x="173" y="0"/>
                  </a:moveTo>
                  <a:cubicBezTo>
                    <a:pt x="18" y="0"/>
                    <a:pt x="18" y="0"/>
                    <a:pt x="18" y="0"/>
                  </a:cubicBezTo>
                  <a:cubicBezTo>
                    <a:pt x="8" y="0"/>
                    <a:pt x="0" y="9"/>
                    <a:pt x="0" y="19"/>
                  </a:cubicBezTo>
                  <a:cubicBezTo>
                    <a:pt x="0" y="126"/>
                    <a:pt x="0" y="126"/>
                    <a:pt x="0" y="126"/>
                  </a:cubicBezTo>
                  <a:cubicBezTo>
                    <a:pt x="0" y="136"/>
                    <a:pt x="8" y="144"/>
                    <a:pt x="18" y="144"/>
                  </a:cubicBezTo>
                  <a:cubicBezTo>
                    <a:pt x="173" y="144"/>
                    <a:pt x="173" y="144"/>
                    <a:pt x="173" y="144"/>
                  </a:cubicBezTo>
                  <a:cubicBezTo>
                    <a:pt x="183" y="144"/>
                    <a:pt x="192" y="136"/>
                    <a:pt x="192" y="126"/>
                  </a:cubicBezTo>
                  <a:cubicBezTo>
                    <a:pt x="192" y="19"/>
                    <a:pt x="192" y="19"/>
                    <a:pt x="192" y="19"/>
                  </a:cubicBezTo>
                  <a:cubicBezTo>
                    <a:pt x="192" y="9"/>
                    <a:pt x="183" y="0"/>
                    <a:pt x="173" y="0"/>
                  </a:cubicBezTo>
                  <a:close/>
                  <a:moveTo>
                    <a:pt x="180" y="100"/>
                  </a:moveTo>
                  <a:cubicBezTo>
                    <a:pt x="180" y="107"/>
                    <a:pt x="174" y="112"/>
                    <a:pt x="167" y="112"/>
                  </a:cubicBezTo>
                  <a:cubicBezTo>
                    <a:pt x="24" y="112"/>
                    <a:pt x="24" y="112"/>
                    <a:pt x="24" y="112"/>
                  </a:cubicBezTo>
                  <a:cubicBezTo>
                    <a:pt x="17" y="112"/>
                    <a:pt x="11" y="107"/>
                    <a:pt x="11" y="100"/>
                  </a:cubicBezTo>
                  <a:cubicBezTo>
                    <a:pt x="11" y="25"/>
                    <a:pt x="11" y="25"/>
                    <a:pt x="11" y="25"/>
                  </a:cubicBezTo>
                  <a:cubicBezTo>
                    <a:pt x="11" y="18"/>
                    <a:pt x="17" y="12"/>
                    <a:pt x="24" y="12"/>
                  </a:cubicBezTo>
                  <a:cubicBezTo>
                    <a:pt x="167" y="12"/>
                    <a:pt x="167" y="12"/>
                    <a:pt x="167" y="12"/>
                  </a:cubicBezTo>
                  <a:cubicBezTo>
                    <a:pt x="174" y="12"/>
                    <a:pt x="180" y="18"/>
                    <a:pt x="180" y="25"/>
                  </a:cubicBezTo>
                  <a:lnTo>
                    <a:pt x="180" y="100"/>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37" name="Freeform 54"/>
            <p:cNvSpPr>
              <a:spLocks noEditPoints="1"/>
            </p:cNvSpPr>
            <p:nvPr/>
          </p:nvSpPr>
          <p:spPr bwMode="auto">
            <a:xfrm>
              <a:off x="4760280" y="2207983"/>
              <a:ext cx="258102" cy="256609"/>
            </a:xfrm>
            <a:custGeom>
              <a:avLst/>
              <a:gdLst>
                <a:gd name="T0" fmla="*/ 0 w 191"/>
                <a:gd name="T1" fmla="*/ 95 h 190"/>
                <a:gd name="T2" fmla="*/ 2 w 191"/>
                <a:gd name="T3" fmla="*/ 78 h 190"/>
                <a:gd name="T4" fmla="*/ 96 w 191"/>
                <a:gd name="T5" fmla="*/ 0 h 190"/>
                <a:gd name="T6" fmla="*/ 96 w 191"/>
                <a:gd name="T7" fmla="*/ 190 h 190"/>
                <a:gd name="T8" fmla="*/ 146 w 191"/>
                <a:gd name="T9" fmla="*/ 72 h 190"/>
                <a:gd name="T10" fmla="*/ 175 w 191"/>
                <a:gd name="T11" fmla="*/ 66 h 190"/>
                <a:gd name="T12" fmla="*/ 139 w 191"/>
                <a:gd name="T13" fmla="*/ 55 h 190"/>
                <a:gd name="T14" fmla="*/ 154 w 191"/>
                <a:gd name="T15" fmla="*/ 34 h 190"/>
                <a:gd name="T16" fmla="*/ 82 w 191"/>
                <a:gd name="T17" fmla="*/ 34 h 190"/>
                <a:gd name="T18" fmla="*/ 106 w 191"/>
                <a:gd name="T19" fmla="*/ 51 h 190"/>
                <a:gd name="T20" fmla="*/ 81 w 191"/>
                <a:gd name="T21" fmla="*/ 43 h 190"/>
                <a:gd name="T22" fmla="*/ 66 w 191"/>
                <a:gd name="T23" fmla="*/ 45 h 190"/>
                <a:gd name="T24" fmla="*/ 36 w 191"/>
                <a:gd name="T25" fmla="*/ 96 h 190"/>
                <a:gd name="T26" fmla="*/ 47 w 191"/>
                <a:gd name="T27" fmla="*/ 107 h 190"/>
                <a:gd name="T28" fmla="*/ 59 w 191"/>
                <a:gd name="T29" fmla="*/ 104 h 190"/>
                <a:gd name="T30" fmla="*/ 101 w 191"/>
                <a:gd name="T31" fmla="*/ 87 h 190"/>
                <a:gd name="T32" fmla="*/ 69 w 191"/>
                <a:gd name="T33" fmla="*/ 115 h 190"/>
                <a:gd name="T34" fmla="*/ 108 w 191"/>
                <a:gd name="T35" fmla="*/ 93 h 190"/>
                <a:gd name="T36" fmla="*/ 110 w 191"/>
                <a:gd name="T37" fmla="*/ 124 h 190"/>
                <a:gd name="T38" fmla="*/ 141 w 191"/>
                <a:gd name="T39" fmla="*/ 117 h 190"/>
                <a:gd name="T40" fmla="*/ 140 w 191"/>
                <a:gd name="T41" fmla="*/ 87 h 190"/>
                <a:gd name="T42" fmla="*/ 157 w 191"/>
                <a:gd name="T43" fmla="*/ 123 h 190"/>
                <a:gd name="T44" fmla="*/ 181 w 191"/>
                <a:gd name="T45" fmla="*/ 95 h 190"/>
                <a:gd name="T46" fmla="*/ 145 w 191"/>
                <a:gd name="T47" fmla="*/ 75 h 190"/>
                <a:gd name="T48" fmla="*/ 30 w 191"/>
                <a:gd name="T49" fmla="*/ 106 h 190"/>
                <a:gd name="T50" fmla="*/ 26 w 191"/>
                <a:gd name="T51" fmla="*/ 107 h 190"/>
                <a:gd name="T52" fmla="*/ 28 w 191"/>
                <a:gd name="T53" fmla="*/ 146 h 190"/>
                <a:gd name="T54" fmla="*/ 43 w 191"/>
                <a:gd name="T55" fmla="*/ 116 h 190"/>
                <a:gd name="T56" fmla="*/ 119 w 191"/>
                <a:gd name="T57" fmla="*/ 166 h 190"/>
                <a:gd name="T58" fmla="*/ 118 w 191"/>
                <a:gd name="T59" fmla="*/ 177 h 190"/>
                <a:gd name="T60" fmla="*/ 143 w 191"/>
                <a:gd name="T61" fmla="*/ 142 h 190"/>
                <a:gd name="T62" fmla="*/ 110 w 191"/>
                <a:gd name="T63" fmla="*/ 131 h 190"/>
                <a:gd name="T64" fmla="*/ 119 w 191"/>
                <a:gd name="T65" fmla="*/ 166 h 190"/>
                <a:gd name="T66" fmla="*/ 159 w 191"/>
                <a:gd name="T67" fmla="*/ 129 h 190"/>
                <a:gd name="T68" fmla="*/ 151 w 191"/>
                <a:gd name="T69" fmla="*/ 141 h 190"/>
                <a:gd name="T70" fmla="*/ 175 w 191"/>
                <a:gd name="T71" fmla="*/ 126 h 190"/>
                <a:gd name="T72" fmla="*/ 112 w 191"/>
                <a:gd name="T73" fmla="*/ 178 h 190"/>
                <a:gd name="T74" fmla="*/ 110 w 191"/>
                <a:gd name="T75" fmla="*/ 173 h 190"/>
                <a:gd name="T76" fmla="*/ 107 w 191"/>
                <a:gd name="T77" fmla="*/ 160 h 190"/>
                <a:gd name="T78" fmla="*/ 67 w 191"/>
                <a:gd name="T79" fmla="*/ 123 h 190"/>
                <a:gd name="T80" fmla="*/ 48 w 191"/>
                <a:gd name="T81" fmla="*/ 127 h 190"/>
                <a:gd name="T82" fmla="*/ 96 w 191"/>
                <a:gd name="T83" fmla="*/ 180 h 190"/>
                <a:gd name="T84" fmla="*/ 19 w 191"/>
                <a:gd name="T85" fmla="*/ 104 h 190"/>
                <a:gd name="T86" fmla="*/ 11 w 191"/>
                <a:gd name="T87" fmla="*/ 92 h 190"/>
                <a:gd name="T88" fmla="*/ 15 w 191"/>
                <a:gd name="T89" fmla="*/ 121 h 190"/>
                <a:gd name="T90" fmla="*/ 18 w 191"/>
                <a:gd name="T91" fmla="*/ 90 h 190"/>
                <a:gd name="T92" fmla="*/ 26 w 191"/>
                <a:gd name="T93" fmla="*/ 86 h 190"/>
                <a:gd name="T94" fmla="*/ 62 w 191"/>
                <a:gd name="T95" fmla="*/ 37 h 190"/>
                <a:gd name="T96" fmla="*/ 42 w 191"/>
                <a:gd name="T97" fmla="*/ 29 h 190"/>
                <a:gd name="T98" fmla="*/ 49 w 191"/>
                <a:gd name="T99" fmla="*/ 24 h 190"/>
                <a:gd name="T100" fmla="*/ 72 w 191"/>
                <a:gd name="T101" fmla="*/ 27 h 190"/>
                <a:gd name="T102" fmla="*/ 121 w 191"/>
                <a:gd name="T103" fmla="*/ 14 h 190"/>
                <a:gd name="T104" fmla="*/ 49 w 191"/>
                <a:gd name="T105" fmla="*/ 24 h 190"/>
                <a:gd name="T106" fmla="*/ 102 w 191"/>
                <a:gd name="T107" fmla="*/ 71 h 190"/>
                <a:gd name="T108" fmla="*/ 138 w 191"/>
                <a:gd name="T109" fmla="*/ 71 h 190"/>
                <a:gd name="T110" fmla="*/ 120 w 191"/>
                <a:gd name="T111" fmla="*/ 60 h 190"/>
                <a:gd name="T112" fmla="*/ 120 w 191"/>
                <a:gd name="T113" fmla="*/ 83 h 190"/>
                <a:gd name="T114" fmla="*/ 120 w 191"/>
                <a:gd name="T115" fmla="*/ 60 h 190"/>
                <a:gd name="T116" fmla="*/ 115 w 191"/>
                <a:gd name="T117" fmla="*/ 71 h 190"/>
                <a:gd name="T118" fmla="*/ 126 w 191"/>
                <a:gd name="T119" fmla="*/ 7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1" h="190">
                  <a:moveTo>
                    <a:pt x="96" y="190"/>
                  </a:moveTo>
                  <a:cubicBezTo>
                    <a:pt x="43" y="190"/>
                    <a:pt x="0" y="147"/>
                    <a:pt x="0" y="95"/>
                  </a:cubicBezTo>
                  <a:cubicBezTo>
                    <a:pt x="0" y="90"/>
                    <a:pt x="1" y="85"/>
                    <a:pt x="2" y="80"/>
                  </a:cubicBezTo>
                  <a:cubicBezTo>
                    <a:pt x="2" y="78"/>
                    <a:pt x="2" y="78"/>
                    <a:pt x="2" y="78"/>
                  </a:cubicBezTo>
                  <a:cubicBezTo>
                    <a:pt x="2" y="78"/>
                    <a:pt x="2" y="78"/>
                    <a:pt x="2" y="78"/>
                  </a:cubicBezTo>
                  <a:cubicBezTo>
                    <a:pt x="10" y="34"/>
                    <a:pt x="49" y="0"/>
                    <a:pt x="96" y="0"/>
                  </a:cubicBezTo>
                  <a:cubicBezTo>
                    <a:pt x="148" y="0"/>
                    <a:pt x="191" y="42"/>
                    <a:pt x="191" y="95"/>
                  </a:cubicBezTo>
                  <a:cubicBezTo>
                    <a:pt x="191" y="147"/>
                    <a:pt x="148" y="190"/>
                    <a:pt x="96" y="190"/>
                  </a:cubicBezTo>
                  <a:close/>
                  <a:moveTo>
                    <a:pt x="145" y="75"/>
                  </a:moveTo>
                  <a:cubicBezTo>
                    <a:pt x="145" y="74"/>
                    <a:pt x="146" y="73"/>
                    <a:pt x="146" y="72"/>
                  </a:cubicBezTo>
                  <a:cubicBezTo>
                    <a:pt x="146" y="70"/>
                    <a:pt x="145" y="68"/>
                    <a:pt x="145" y="67"/>
                  </a:cubicBezTo>
                  <a:cubicBezTo>
                    <a:pt x="154" y="66"/>
                    <a:pt x="164" y="65"/>
                    <a:pt x="175" y="66"/>
                  </a:cubicBezTo>
                  <a:cubicBezTo>
                    <a:pt x="172" y="56"/>
                    <a:pt x="167" y="47"/>
                    <a:pt x="160" y="40"/>
                  </a:cubicBezTo>
                  <a:cubicBezTo>
                    <a:pt x="155" y="42"/>
                    <a:pt x="147" y="47"/>
                    <a:pt x="139" y="55"/>
                  </a:cubicBezTo>
                  <a:cubicBezTo>
                    <a:pt x="138" y="53"/>
                    <a:pt x="136" y="52"/>
                    <a:pt x="134" y="50"/>
                  </a:cubicBezTo>
                  <a:cubicBezTo>
                    <a:pt x="142" y="42"/>
                    <a:pt x="150" y="36"/>
                    <a:pt x="154" y="34"/>
                  </a:cubicBezTo>
                  <a:cubicBezTo>
                    <a:pt x="147" y="27"/>
                    <a:pt x="139" y="22"/>
                    <a:pt x="131" y="18"/>
                  </a:cubicBezTo>
                  <a:cubicBezTo>
                    <a:pt x="123" y="19"/>
                    <a:pt x="103" y="22"/>
                    <a:pt x="82" y="34"/>
                  </a:cubicBezTo>
                  <a:cubicBezTo>
                    <a:pt x="82" y="35"/>
                    <a:pt x="82" y="36"/>
                    <a:pt x="82" y="37"/>
                  </a:cubicBezTo>
                  <a:cubicBezTo>
                    <a:pt x="90" y="40"/>
                    <a:pt x="99" y="45"/>
                    <a:pt x="106" y="51"/>
                  </a:cubicBezTo>
                  <a:cubicBezTo>
                    <a:pt x="105" y="52"/>
                    <a:pt x="103" y="53"/>
                    <a:pt x="102" y="55"/>
                  </a:cubicBezTo>
                  <a:cubicBezTo>
                    <a:pt x="96" y="51"/>
                    <a:pt x="89" y="46"/>
                    <a:pt x="81" y="43"/>
                  </a:cubicBezTo>
                  <a:cubicBezTo>
                    <a:pt x="79" y="45"/>
                    <a:pt x="76" y="47"/>
                    <a:pt x="72" y="47"/>
                  </a:cubicBezTo>
                  <a:cubicBezTo>
                    <a:pt x="70" y="47"/>
                    <a:pt x="68" y="46"/>
                    <a:pt x="66" y="45"/>
                  </a:cubicBezTo>
                  <a:cubicBezTo>
                    <a:pt x="54" y="55"/>
                    <a:pt x="42" y="69"/>
                    <a:pt x="33" y="89"/>
                  </a:cubicBezTo>
                  <a:cubicBezTo>
                    <a:pt x="35" y="91"/>
                    <a:pt x="36" y="93"/>
                    <a:pt x="36" y="96"/>
                  </a:cubicBezTo>
                  <a:cubicBezTo>
                    <a:pt x="36" y="98"/>
                    <a:pt x="36" y="100"/>
                    <a:pt x="35" y="101"/>
                  </a:cubicBezTo>
                  <a:cubicBezTo>
                    <a:pt x="39" y="103"/>
                    <a:pt x="43" y="105"/>
                    <a:pt x="47" y="107"/>
                  </a:cubicBezTo>
                  <a:cubicBezTo>
                    <a:pt x="49" y="105"/>
                    <a:pt x="52" y="103"/>
                    <a:pt x="56" y="103"/>
                  </a:cubicBezTo>
                  <a:cubicBezTo>
                    <a:pt x="57" y="103"/>
                    <a:pt x="58" y="103"/>
                    <a:pt x="59" y="104"/>
                  </a:cubicBezTo>
                  <a:cubicBezTo>
                    <a:pt x="69" y="95"/>
                    <a:pt x="81" y="86"/>
                    <a:pt x="97" y="79"/>
                  </a:cubicBezTo>
                  <a:cubicBezTo>
                    <a:pt x="98" y="82"/>
                    <a:pt x="99" y="85"/>
                    <a:pt x="101" y="87"/>
                  </a:cubicBezTo>
                  <a:cubicBezTo>
                    <a:pt x="89" y="92"/>
                    <a:pt x="77" y="99"/>
                    <a:pt x="66" y="108"/>
                  </a:cubicBezTo>
                  <a:cubicBezTo>
                    <a:pt x="67" y="110"/>
                    <a:pt x="68" y="113"/>
                    <a:pt x="69" y="115"/>
                  </a:cubicBezTo>
                  <a:cubicBezTo>
                    <a:pt x="79" y="119"/>
                    <a:pt x="90" y="121"/>
                    <a:pt x="103" y="123"/>
                  </a:cubicBezTo>
                  <a:cubicBezTo>
                    <a:pt x="103" y="112"/>
                    <a:pt x="105" y="102"/>
                    <a:pt x="108" y="93"/>
                  </a:cubicBezTo>
                  <a:cubicBezTo>
                    <a:pt x="110" y="95"/>
                    <a:pt x="112" y="96"/>
                    <a:pt x="115" y="96"/>
                  </a:cubicBezTo>
                  <a:cubicBezTo>
                    <a:pt x="112" y="104"/>
                    <a:pt x="111" y="114"/>
                    <a:pt x="110" y="124"/>
                  </a:cubicBezTo>
                  <a:cubicBezTo>
                    <a:pt x="118" y="125"/>
                    <a:pt x="126" y="125"/>
                    <a:pt x="134" y="125"/>
                  </a:cubicBezTo>
                  <a:cubicBezTo>
                    <a:pt x="136" y="122"/>
                    <a:pt x="138" y="119"/>
                    <a:pt x="141" y="117"/>
                  </a:cubicBezTo>
                  <a:cubicBezTo>
                    <a:pt x="140" y="109"/>
                    <a:pt x="137" y="101"/>
                    <a:pt x="134" y="93"/>
                  </a:cubicBezTo>
                  <a:cubicBezTo>
                    <a:pt x="136" y="91"/>
                    <a:pt x="138" y="90"/>
                    <a:pt x="140" y="87"/>
                  </a:cubicBezTo>
                  <a:cubicBezTo>
                    <a:pt x="145" y="96"/>
                    <a:pt x="148" y="106"/>
                    <a:pt x="150" y="117"/>
                  </a:cubicBezTo>
                  <a:cubicBezTo>
                    <a:pt x="153" y="118"/>
                    <a:pt x="156" y="120"/>
                    <a:pt x="157" y="123"/>
                  </a:cubicBezTo>
                  <a:cubicBezTo>
                    <a:pt x="164" y="122"/>
                    <a:pt x="170" y="120"/>
                    <a:pt x="177" y="119"/>
                  </a:cubicBezTo>
                  <a:cubicBezTo>
                    <a:pt x="179" y="111"/>
                    <a:pt x="181" y="103"/>
                    <a:pt x="181" y="95"/>
                  </a:cubicBezTo>
                  <a:cubicBezTo>
                    <a:pt x="181" y="87"/>
                    <a:pt x="179" y="80"/>
                    <a:pt x="177" y="73"/>
                  </a:cubicBezTo>
                  <a:cubicBezTo>
                    <a:pt x="172" y="73"/>
                    <a:pt x="160" y="73"/>
                    <a:pt x="145" y="75"/>
                  </a:cubicBezTo>
                  <a:close/>
                  <a:moveTo>
                    <a:pt x="43" y="113"/>
                  </a:moveTo>
                  <a:cubicBezTo>
                    <a:pt x="39" y="111"/>
                    <a:pt x="34" y="108"/>
                    <a:pt x="30" y="106"/>
                  </a:cubicBezTo>
                  <a:cubicBezTo>
                    <a:pt x="29" y="106"/>
                    <a:pt x="28" y="107"/>
                    <a:pt x="26" y="107"/>
                  </a:cubicBezTo>
                  <a:cubicBezTo>
                    <a:pt x="26" y="107"/>
                    <a:pt x="26" y="107"/>
                    <a:pt x="26" y="107"/>
                  </a:cubicBezTo>
                  <a:cubicBezTo>
                    <a:pt x="24" y="115"/>
                    <a:pt x="22" y="124"/>
                    <a:pt x="20" y="134"/>
                  </a:cubicBezTo>
                  <a:cubicBezTo>
                    <a:pt x="22" y="138"/>
                    <a:pt x="25" y="142"/>
                    <a:pt x="28" y="146"/>
                  </a:cubicBezTo>
                  <a:cubicBezTo>
                    <a:pt x="30" y="141"/>
                    <a:pt x="35" y="131"/>
                    <a:pt x="44" y="120"/>
                  </a:cubicBezTo>
                  <a:cubicBezTo>
                    <a:pt x="43" y="119"/>
                    <a:pt x="43" y="117"/>
                    <a:pt x="43" y="116"/>
                  </a:cubicBezTo>
                  <a:cubicBezTo>
                    <a:pt x="43" y="115"/>
                    <a:pt x="43" y="114"/>
                    <a:pt x="43" y="113"/>
                  </a:cubicBezTo>
                  <a:close/>
                  <a:moveTo>
                    <a:pt x="119" y="166"/>
                  </a:moveTo>
                  <a:cubicBezTo>
                    <a:pt x="119" y="167"/>
                    <a:pt x="117" y="171"/>
                    <a:pt x="116" y="172"/>
                  </a:cubicBezTo>
                  <a:cubicBezTo>
                    <a:pt x="117" y="174"/>
                    <a:pt x="117" y="174"/>
                    <a:pt x="118" y="177"/>
                  </a:cubicBezTo>
                  <a:cubicBezTo>
                    <a:pt x="126" y="175"/>
                    <a:pt x="133" y="172"/>
                    <a:pt x="139" y="168"/>
                  </a:cubicBezTo>
                  <a:cubicBezTo>
                    <a:pt x="141" y="162"/>
                    <a:pt x="143" y="153"/>
                    <a:pt x="143" y="142"/>
                  </a:cubicBezTo>
                  <a:cubicBezTo>
                    <a:pt x="138" y="140"/>
                    <a:pt x="135" y="136"/>
                    <a:pt x="134" y="132"/>
                  </a:cubicBezTo>
                  <a:cubicBezTo>
                    <a:pt x="126" y="132"/>
                    <a:pt x="118" y="132"/>
                    <a:pt x="110" y="131"/>
                  </a:cubicBezTo>
                  <a:cubicBezTo>
                    <a:pt x="110" y="140"/>
                    <a:pt x="112" y="149"/>
                    <a:pt x="114" y="160"/>
                  </a:cubicBezTo>
                  <a:cubicBezTo>
                    <a:pt x="116" y="161"/>
                    <a:pt x="119" y="163"/>
                    <a:pt x="119" y="166"/>
                  </a:cubicBezTo>
                  <a:close/>
                  <a:moveTo>
                    <a:pt x="175" y="126"/>
                  </a:moveTo>
                  <a:cubicBezTo>
                    <a:pt x="169" y="127"/>
                    <a:pt x="164" y="128"/>
                    <a:pt x="159" y="129"/>
                  </a:cubicBezTo>
                  <a:cubicBezTo>
                    <a:pt x="159" y="129"/>
                    <a:pt x="159" y="129"/>
                    <a:pt x="159" y="129"/>
                  </a:cubicBezTo>
                  <a:cubicBezTo>
                    <a:pt x="159" y="135"/>
                    <a:pt x="156" y="140"/>
                    <a:pt x="151" y="141"/>
                  </a:cubicBezTo>
                  <a:cubicBezTo>
                    <a:pt x="150" y="148"/>
                    <a:pt x="149" y="155"/>
                    <a:pt x="147" y="162"/>
                  </a:cubicBezTo>
                  <a:cubicBezTo>
                    <a:pt x="159" y="153"/>
                    <a:pt x="169" y="140"/>
                    <a:pt x="175" y="126"/>
                  </a:cubicBezTo>
                  <a:close/>
                  <a:moveTo>
                    <a:pt x="96" y="180"/>
                  </a:moveTo>
                  <a:cubicBezTo>
                    <a:pt x="101" y="180"/>
                    <a:pt x="106" y="179"/>
                    <a:pt x="112" y="178"/>
                  </a:cubicBezTo>
                  <a:cubicBezTo>
                    <a:pt x="111" y="177"/>
                    <a:pt x="111" y="175"/>
                    <a:pt x="110" y="173"/>
                  </a:cubicBezTo>
                  <a:cubicBezTo>
                    <a:pt x="110" y="173"/>
                    <a:pt x="110" y="173"/>
                    <a:pt x="110" y="173"/>
                  </a:cubicBezTo>
                  <a:cubicBezTo>
                    <a:pt x="106" y="173"/>
                    <a:pt x="103" y="170"/>
                    <a:pt x="103" y="166"/>
                  </a:cubicBezTo>
                  <a:cubicBezTo>
                    <a:pt x="103" y="164"/>
                    <a:pt x="104" y="162"/>
                    <a:pt x="107" y="160"/>
                  </a:cubicBezTo>
                  <a:cubicBezTo>
                    <a:pt x="104" y="150"/>
                    <a:pt x="103" y="140"/>
                    <a:pt x="103" y="131"/>
                  </a:cubicBezTo>
                  <a:cubicBezTo>
                    <a:pt x="90" y="129"/>
                    <a:pt x="78" y="126"/>
                    <a:pt x="67" y="123"/>
                  </a:cubicBezTo>
                  <a:cubicBezTo>
                    <a:pt x="65" y="126"/>
                    <a:pt x="61" y="129"/>
                    <a:pt x="56" y="129"/>
                  </a:cubicBezTo>
                  <a:cubicBezTo>
                    <a:pt x="53" y="129"/>
                    <a:pt x="51" y="128"/>
                    <a:pt x="48" y="127"/>
                  </a:cubicBezTo>
                  <a:cubicBezTo>
                    <a:pt x="43" y="134"/>
                    <a:pt x="38" y="143"/>
                    <a:pt x="34" y="154"/>
                  </a:cubicBezTo>
                  <a:cubicBezTo>
                    <a:pt x="50" y="170"/>
                    <a:pt x="71" y="180"/>
                    <a:pt x="96" y="180"/>
                  </a:cubicBezTo>
                  <a:close/>
                  <a:moveTo>
                    <a:pt x="15" y="121"/>
                  </a:moveTo>
                  <a:cubicBezTo>
                    <a:pt x="16" y="117"/>
                    <a:pt x="17" y="111"/>
                    <a:pt x="19" y="104"/>
                  </a:cubicBezTo>
                  <a:cubicBezTo>
                    <a:pt x="17" y="102"/>
                    <a:pt x="16" y="99"/>
                    <a:pt x="16" y="97"/>
                  </a:cubicBezTo>
                  <a:cubicBezTo>
                    <a:pt x="14" y="95"/>
                    <a:pt x="12" y="94"/>
                    <a:pt x="11" y="92"/>
                  </a:cubicBezTo>
                  <a:cubicBezTo>
                    <a:pt x="11" y="93"/>
                    <a:pt x="11" y="94"/>
                    <a:pt x="11" y="95"/>
                  </a:cubicBezTo>
                  <a:cubicBezTo>
                    <a:pt x="11" y="104"/>
                    <a:pt x="12" y="113"/>
                    <a:pt x="15" y="121"/>
                  </a:cubicBezTo>
                  <a:close/>
                  <a:moveTo>
                    <a:pt x="11" y="86"/>
                  </a:moveTo>
                  <a:cubicBezTo>
                    <a:pt x="13" y="87"/>
                    <a:pt x="15" y="89"/>
                    <a:pt x="18" y="90"/>
                  </a:cubicBezTo>
                  <a:cubicBezTo>
                    <a:pt x="20" y="88"/>
                    <a:pt x="23" y="86"/>
                    <a:pt x="26" y="86"/>
                  </a:cubicBezTo>
                  <a:cubicBezTo>
                    <a:pt x="26" y="86"/>
                    <a:pt x="26" y="86"/>
                    <a:pt x="26" y="86"/>
                  </a:cubicBezTo>
                  <a:cubicBezTo>
                    <a:pt x="34" y="71"/>
                    <a:pt x="45" y="54"/>
                    <a:pt x="62" y="40"/>
                  </a:cubicBezTo>
                  <a:cubicBezTo>
                    <a:pt x="62" y="39"/>
                    <a:pt x="62" y="38"/>
                    <a:pt x="62" y="37"/>
                  </a:cubicBezTo>
                  <a:cubicBezTo>
                    <a:pt x="62" y="36"/>
                    <a:pt x="62" y="36"/>
                    <a:pt x="62" y="35"/>
                  </a:cubicBezTo>
                  <a:cubicBezTo>
                    <a:pt x="56" y="33"/>
                    <a:pt x="49" y="31"/>
                    <a:pt x="42" y="29"/>
                  </a:cubicBezTo>
                  <a:cubicBezTo>
                    <a:pt x="25" y="43"/>
                    <a:pt x="14" y="63"/>
                    <a:pt x="11" y="86"/>
                  </a:cubicBezTo>
                  <a:close/>
                  <a:moveTo>
                    <a:pt x="49" y="24"/>
                  </a:moveTo>
                  <a:cubicBezTo>
                    <a:pt x="52" y="25"/>
                    <a:pt x="58" y="27"/>
                    <a:pt x="66" y="29"/>
                  </a:cubicBezTo>
                  <a:cubicBezTo>
                    <a:pt x="67" y="28"/>
                    <a:pt x="70" y="27"/>
                    <a:pt x="72" y="27"/>
                  </a:cubicBezTo>
                  <a:cubicBezTo>
                    <a:pt x="75" y="27"/>
                    <a:pt x="77" y="28"/>
                    <a:pt x="78" y="29"/>
                  </a:cubicBezTo>
                  <a:cubicBezTo>
                    <a:pt x="90" y="22"/>
                    <a:pt x="104" y="17"/>
                    <a:pt x="121" y="14"/>
                  </a:cubicBezTo>
                  <a:cubicBezTo>
                    <a:pt x="113" y="11"/>
                    <a:pt x="104" y="10"/>
                    <a:pt x="96" y="10"/>
                  </a:cubicBezTo>
                  <a:cubicBezTo>
                    <a:pt x="78" y="10"/>
                    <a:pt x="62" y="15"/>
                    <a:pt x="49" y="24"/>
                  </a:cubicBezTo>
                  <a:close/>
                  <a:moveTo>
                    <a:pt x="120" y="89"/>
                  </a:moveTo>
                  <a:cubicBezTo>
                    <a:pt x="110" y="89"/>
                    <a:pt x="102" y="81"/>
                    <a:pt x="102" y="71"/>
                  </a:cubicBezTo>
                  <a:cubicBezTo>
                    <a:pt x="102" y="62"/>
                    <a:pt x="110" y="54"/>
                    <a:pt x="120" y="54"/>
                  </a:cubicBezTo>
                  <a:cubicBezTo>
                    <a:pt x="130" y="54"/>
                    <a:pt x="138" y="62"/>
                    <a:pt x="138" y="71"/>
                  </a:cubicBezTo>
                  <a:cubicBezTo>
                    <a:pt x="138" y="81"/>
                    <a:pt x="130" y="89"/>
                    <a:pt x="120" y="89"/>
                  </a:cubicBezTo>
                  <a:close/>
                  <a:moveTo>
                    <a:pt x="120" y="60"/>
                  </a:moveTo>
                  <a:cubicBezTo>
                    <a:pt x="114" y="60"/>
                    <a:pt x="109" y="65"/>
                    <a:pt x="109" y="71"/>
                  </a:cubicBezTo>
                  <a:cubicBezTo>
                    <a:pt x="109" y="78"/>
                    <a:pt x="114" y="83"/>
                    <a:pt x="120" y="83"/>
                  </a:cubicBezTo>
                  <a:cubicBezTo>
                    <a:pt x="127" y="83"/>
                    <a:pt x="132" y="78"/>
                    <a:pt x="132" y="71"/>
                  </a:cubicBezTo>
                  <a:cubicBezTo>
                    <a:pt x="132" y="65"/>
                    <a:pt x="127" y="60"/>
                    <a:pt x="120" y="60"/>
                  </a:cubicBezTo>
                  <a:close/>
                  <a:moveTo>
                    <a:pt x="120" y="76"/>
                  </a:moveTo>
                  <a:cubicBezTo>
                    <a:pt x="117" y="76"/>
                    <a:pt x="115" y="74"/>
                    <a:pt x="115" y="71"/>
                  </a:cubicBezTo>
                  <a:cubicBezTo>
                    <a:pt x="115" y="67"/>
                    <a:pt x="117" y="65"/>
                    <a:pt x="120" y="65"/>
                  </a:cubicBezTo>
                  <a:cubicBezTo>
                    <a:pt x="123" y="65"/>
                    <a:pt x="126" y="67"/>
                    <a:pt x="126" y="71"/>
                  </a:cubicBezTo>
                  <a:cubicBezTo>
                    <a:pt x="126" y="74"/>
                    <a:pt x="123" y="76"/>
                    <a:pt x="120" y="76"/>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38" name="Freeform 145"/>
            <p:cNvSpPr>
              <a:spLocks noEditPoints="1"/>
            </p:cNvSpPr>
            <p:nvPr/>
          </p:nvSpPr>
          <p:spPr bwMode="auto">
            <a:xfrm>
              <a:off x="2970637" y="1829144"/>
              <a:ext cx="162619" cy="270037"/>
            </a:xfrm>
            <a:custGeom>
              <a:avLst/>
              <a:gdLst>
                <a:gd name="T0" fmla="*/ 76 w 109"/>
                <a:gd name="T1" fmla="*/ 127 h 181"/>
                <a:gd name="T2" fmla="*/ 65 w 109"/>
                <a:gd name="T3" fmla="*/ 116 h 181"/>
                <a:gd name="T4" fmla="*/ 76 w 109"/>
                <a:gd name="T5" fmla="*/ 105 h 181"/>
                <a:gd name="T6" fmla="*/ 98 w 109"/>
                <a:gd name="T7" fmla="*/ 94 h 181"/>
                <a:gd name="T8" fmla="*/ 109 w 109"/>
                <a:gd name="T9" fmla="*/ 105 h 181"/>
                <a:gd name="T10" fmla="*/ 76 w 109"/>
                <a:gd name="T11" fmla="*/ 116 h 181"/>
                <a:gd name="T12" fmla="*/ 87 w 109"/>
                <a:gd name="T13" fmla="*/ 149 h 181"/>
                <a:gd name="T14" fmla="*/ 76 w 109"/>
                <a:gd name="T15" fmla="*/ 138 h 181"/>
                <a:gd name="T16" fmla="*/ 87 w 109"/>
                <a:gd name="T17" fmla="*/ 127 h 181"/>
                <a:gd name="T18" fmla="*/ 98 w 109"/>
                <a:gd name="T19" fmla="*/ 159 h 181"/>
                <a:gd name="T20" fmla="*/ 87 w 109"/>
                <a:gd name="T21" fmla="*/ 170 h 181"/>
                <a:gd name="T22" fmla="*/ 87 w 109"/>
                <a:gd name="T23" fmla="*/ 149 h 181"/>
                <a:gd name="T24" fmla="*/ 98 w 109"/>
                <a:gd name="T25" fmla="*/ 159 h 181"/>
                <a:gd name="T26" fmla="*/ 65 w 109"/>
                <a:gd name="T27" fmla="*/ 181 h 181"/>
                <a:gd name="T28" fmla="*/ 76 w 109"/>
                <a:gd name="T29" fmla="*/ 170 h 181"/>
                <a:gd name="T30" fmla="*/ 87 w 109"/>
                <a:gd name="T31" fmla="*/ 181 h 181"/>
                <a:gd name="T32" fmla="*/ 54 w 109"/>
                <a:gd name="T33" fmla="*/ 159 h 181"/>
                <a:gd name="T34" fmla="*/ 65 w 109"/>
                <a:gd name="T35" fmla="*/ 149 h 181"/>
                <a:gd name="T36" fmla="*/ 65 w 109"/>
                <a:gd name="T37" fmla="*/ 170 h 181"/>
                <a:gd name="T38" fmla="*/ 54 w 109"/>
                <a:gd name="T39" fmla="*/ 159 h 181"/>
                <a:gd name="T40" fmla="*/ 44 w 109"/>
                <a:gd name="T41" fmla="*/ 127 h 181"/>
                <a:gd name="T42" fmla="*/ 54 w 109"/>
                <a:gd name="T43" fmla="*/ 138 h 181"/>
                <a:gd name="T44" fmla="*/ 44 w 109"/>
                <a:gd name="T45" fmla="*/ 149 h 181"/>
                <a:gd name="T46" fmla="*/ 22 w 109"/>
                <a:gd name="T47" fmla="*/ 138 h 181"/>
                <a:gd name="T48" fmla="*/ 11 w 109"/>
                <a:gd name="T49" fmla="*/ 149 h 181"/>
                <a:gd name="T50" fmla="*/ 0 w 109"/>
                <a:gd name="T51" fmla="*/ 159 h 181"/>
                <a:gd name="T52" fmla="*/ 11 w 109"/>
                <a:gd name="T53" fmla="*/ 0 h 181"/>
                <a:gd name="T54" fmla="*/ 22 w 109"/>
                <a:gd name="T55" fmla="*/ 7 h 181"/>
                <a:gd name="T56" fmla="*/ 11 w 109"/>
                <a:gd name="T57" fmla="*/ 17 h 181"/>
                <a:gd name="T58" fmla="*/ 22 w 109"/>
                <a:gd name="T59" fmla="*/ 138 h 181"/>
                <a:gd name="T60" fmla="*/ 33 w 109"/>
                <a:gd name="T61" fmla="*/ 127 h 181"/>
                <a:gd name="T62" fmla="*/ 22 w 109"/>
                <a:gd name="T63" fmla="*/ 138 h 181"/>
                <a:gd name="T64" fmla="*/ 22 w 109"/>
                <a:gd name="T65" fmla="*/ 28 h 181"/>
                <a:gd name="T66" fmla="*/ 33 w 109"/>
                <a:gd name="T67" fmla="*/ 17 h 181"/>
                <a:gd name="T68" fmla="*/ 44 w 109"/>
                <a:gd name="T69" fmla="*/ 39 h 181"/>
                <a:gd name="T70" fmla="*/ 33 w 109"/>
                <a:gd name="T71" fmla="*/ 28 h 181"/>
                <a:gd name="T72" fmla="*/ 44 w 109"/>
                <a:gd name="T73" fmla="*/ 39 h 181"/>
                <a:gd name="T74" fmla="*/ 44 w 109"/>
                <a:gd name="T75" fmla="*/ 116 h 181"/>
                <a:gd name="T76" fmla="*/ 33 w 109"/>
                <a:gd name="T77" fmla="*/ 127 h 181"/>
                <a:gd name="T78" fmla="*/ 87 w 109"/>
                <a:gd name="T79" fmla="*/ 83 h 181"/>
                <a:gd name="T80" fmla="*/ 98 w 109"/>
                <a:gd name="T81" fmla="*/ 94 h 181"/>
                <a:gd name="T82" fmla="*/ 87 w 109"/>
                <a:gd name="T83" fmla="*/ 83 h 181"/>
                <a:gd name="T84" fmla="*/ 87 w 109"/>
                <a:gd name="T85" fmla="*/ 73 h 181"/>
                <a:gd name="T86" fmla="*/ 76 w 109"/>
                <a:gd name="T87" fmla="*/ 83 h 181"/>
                <a:gd name="T88" fmla="*/ 65 w 109"/>
                <a:gd name="T89" fmla="*/ 62 h 181"/>
                <a:gd name="T90" fmla="*/ 76 w 109"/>
                <a:gd name="T91" fmla="*/ 73 h 181"/>
                <a:gd name="T92" fmla="*/ 65 w 109"/>
                <a:gd name="T93" fmla="*/ 62 h 181"/>
                <a:gd name="T94" fmla="*/ 44 w 109"/>
                <a:gd name="T95" fmla="*/ 51 h 181"/>
                <a:gd name="T96" fmla="*/ 54 w 109"/>
                <a:gd name="T97" fmla="*/ 40 h 181"/>
                <a:gd name="T98" fmla="*/ 65 w 109"/>
                <a:gd name="T99" fmla="*/ 51 h 181"/>
                <a:gd name="T100" fmla="*/ 54 w 109"/>
                <a:gd name="T101" fmla="*/ 6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9" h="181">
                  <a:moveTo>
                    <a:pt x="76" y="116"/>
                  </a:moveTo>
                  <a:lnTo>
                    <a:pt x="76" y="127"/>
                  </a:lnTo>
                  <a:lnTo>
                    <a:pt x="65" y="127"/>
                  </a:lnTo>
                  <a:lnTo>
                    <a:pt x="65" y="116"/>
                  </a:lnTo>
                  <a:lnTo>
                    <a:pt x="65" y="105"/>
                  </a:lnTo>
                  <a:lnTo>
                    <a:pt x="76" y="105"/>
                  </a:lnTo>
                  <a:lnTo>
                    <a:pt x="98" y="105"/>
                  </a:lnTo>
                  <a:lnTo>
                    <a:pt x="98" y="94"/>
                  </a:lnTo>
                  <a:lnTo>
                    <a:pt x="109" y="94"/>
                  </a:lnTo>
                  <a:lnTo>
                    <a:pt x="109" y="105"/>
                  </a:lnTo>
                  <a:lnTo>
                    <a:pt x="109" y="116"/>
                  </a:lnTo>
                  <a:lnTo>
                    <a:pt x="76" y="116"/>
                  </a:lnTo>
                  <a:close/>
                  <a:moveTo>
                    <a:pt x="87" y="138"/>
                  </a:moveTo>
                  <a:lnTo>
                    <a:pt x="87" y="149"/>
                  </a:lnTo>
                  <a:lnTo>
                    <a:pt x="76" y="149"/>
                  </a:lnTo>
                  <a:lnTo>
                    <a:pt x="76" y="138"/>
                  </a:lnTo>
                  <a:lnTo>
                    <a:pt x="76" y="127"/>
                  </a:lnTo>
                  <a:lnTo>
                    <a:pt x="87" y="127"/>
                  </a:lnTo>
                  <a:lnTo>
                    <a:pt x="87" y="138"/>
                  </a:lnTo>
                  <a:close/>
                  <a:moveTo>
                    <a:pt x="98" y="159"/>
                  </a:moveTo>
                  <a:lnTo>
                    <a:pt x="98" y="170"/>
                  </a:lnTo>
                  <a:lnTo>
                    <a:pt x="87" y="170"/>
                  </a:lnTo>
                  <a:lnTo>
                    <a:pt x="87" y="159"/>
                  </a:lnTo>
                  <a:lnTo>
                    <a:pt x="87" y="149"/>
                  </a:lnTo>
                  <a:lnTo>
                    <a:pt x="98" y="149"/>
                  </a:lnTo>
                  <a:lnTo>
                    <a:pt x="98" y="159"/>
                  </a:lnTo>
                  <a:close/>
                  <a:moveTo>
                    <a:pt x="76" y="181"/>
                  </a:moveTo>
                  <a:lnTo>
                    <a:pt x="65" y="181"/>
                  </a:lnTo>
                  <a:lnTo>
                    <a:pt x="65" y="170"/>
                  </a:lnTo>
                  <a:lnTo>
                    <a:pt x="76" y="170"/>
                  </a:lnTo>
                  <a:lnTo>
                    <a:pt x="87" y="170"/>
                  </a:lnTo>
                  <a:lnTo>
                    <a:pt x="87" y="181"/>
                  </a:lnTo>
                  <a:lnTo>
                    <a:pt x="76" y="181"/>
                  </a:lnTo>
                  <a:close/>
                  <a:moveTo>
                    <a:pt x="54" y="159"/>
                  </a:moveTo>
                  <a:lnTo>
                    <a:pt x="54" y="149"/>
                  </a:lnTo>
                  <a:lnTo>
                    <a:pt x="65" y="149"/>
                  </a:lnTo>
                  <a:lnTo>
                    <a:pt x="65" y="159"/>
                  </a:lnTo>
                  <a:lnTo>
                    <a:pt x="65" y="170"/>
                  </a:lnTo>
                  <a:lnTo>
                    <a:pt x="54" y="170"/>
                  </a:lnTo>
                  <a:lnTo>
                    <a:pt x="54" y="159"/>
                  </a:lnTo>
                  <a:close/>
                  <a:moveTo>
                    <a:pt x="44" y="138"/>
                  </a:moveTo>
                  <a:lnTo>
                    <a:pt x="44" y="127"/>
                  </a:lnTo>
                  <a:lnTo>
                    <a:pt x="54" y="127"/>
                  </a:lnTo>
                  <a:lnTo>
                    <a:pt x="54" y="138"/>
                  </a:lnTo>
                  <a:lnTo>
                    <a:pt x="54" y="149"/>
                  </a:lnTo>
                  <a:lnTo>
                    <a:pt x="44" y="149"/>
                  </a:lnTo>
                  <a:lnTo>
                    <a:pt x="44" y="138"/>
                  </a:lnTo>
                  <a:close/>
                  <a:moveTo>
                    <a:pt x="22" y="138"/>
                  </a:moveTo>
                  <a:lnTo>
                    <a:pt x="22" y="149"/>
                  </a:lnTo>
                  <a:lnTo>
                    <a:pt x="11" y="149"/>
                  </a:lnTo>
                  <a:lnTo>
                    <a:pt x="11" y="159"/>
                  </a:lnTo>
                  <a:lnTo>
                    <a:pt x="0" y="159"/>
                  </a:lnTo>
                  <a:lnTo>
                    <a:pt x="0" y="0"/>
                  </a:lnTo>
                  <a:lnTo>
                    <a:pt x="11" y="0"/>
                  </a:lnTo>
                  <a:lnTo>
                    <a:pt x="11" y="7"/>
                  </a:lnTo>
                  <a:lnTo>
                    <a:pt x="22" y="7"/>
                  </a:lnTo>
                  <a:lnTo>
                    <a:pt x="22" y="17"/>
                  </a:lnTo>
                  <a:lnTo>
                    <a:pt x="11" y="17"/>
                  </a:lnTo>
                  <a:lnTo>
                    <a:pt x="11" y="138"/>
                  </a:lnTo>
                  <a:lnTo>
                    <a:pt x="22" y="138"/>
                  </a:lnTo>
                  <a:lnTo>
                    <a:pt x="22" y="127"/>
                  </a:lnTo>
                  <a:lnTo>
                    <a:pt x="33" y="127"/>
                  </a:lnTo>
                  <a:lnTo>
                    <a:pt x="33" y="138"/>
                  </a:lnTo>
                  <a:lnTo>
                    <a:pt x="22" y="138"/>
                  </a:lnTo>
                  <a:close/>
                  <a:moveTo>
                    <a:pt x="33" y="28"/>
                  </a:moveTo>
                  <a:lnTo>
                    <a:pt x="22" y="28"/>
                  </a:lnTo>
                  <a:lnTo>
                    <a:pt x="22" y="17"/>
                  </a:lnTo>
                  <a:lnTo>
                    <a:pt x="33" y="17"/>
                  </a:lnTo>
                  <a:lnTo>
                    <a:pt x="33" y="28"/>
                  </a:lnTo>
                  <a:close/>
                  <a:moveTo>
                    <a:pt x="44" y="39"/>
                  </a:moveTo>
                  <a:lnTo>
                    <a:pt x="33" y="39"/>
                  </a:lnTo>
                  <a:lnTo>
                    <a:pt x="33" y="28"/>
                  </a:lnTo>
                  <a:lnTo>
                    <a:pt x="44" y="28"/>
                  </a:lnTo>
                  <a:lnTo>
                    <a:pt x="44" y="39"/>
                  </a:lnTo>
                  <a:close/>
                  <a:moveTo>
                    <a:pt x="33" y="116"/>
                  </a:moveTo>
                  <a:lnTo>
                    <a:pt x="44" y="116"/>
                  </a:lnTo>
                  <a:lnTo>
                    <a:pt x="44" y="127"/>
                  </a:lnTo>
                  <a:lnTo>
                    <a:pt x="33" y="127"/>
                  </a:lnTo>
                  <a:lnTo>
                    <a:pt x="33" y="116"/>
                  </a:lnTo>
                  <a:close/>
                  <a:moveTo>
                    <a:pt x="87" y="83"/>
                  </a:moveTo>
                  <a:lnTo>
                    <a:pt x="98" y="83"/>
                  </a:lnTo>
                  <a:lnTo>
                    <a:pt x="98" y="94"/>
                  </a:lnTo>
                  <a:lnTo>
                    <a:pt x="87" y="94"/>
                  </a:lnTo>
                  <a:lnTo>
                    <a:pt x="87" y="83"/>
                  </a:lnTo>
                  <a:close/>
                  <a:moveTo>
                    <a:pt x="76" y="73"/>
                  </a:moveTo>
                  <a:lnTo>
                    <a:pt x="87" y="73"/>
                  </a:lnTo>
                  <a:lnTo>
                    <a:pt x="87" y="83"/>
                  </a:lnTo>
                  <a:lnTo>
                    <a:pt x="76" y="83"/>
                  </a:lnTo>
                  <a:lnTo>
                    <a:pt x="76" y="73"/>
                  </a:lnTo>
                  <a:close/>
                  <a:moveTo>
                    <a:pt x="65" y="62"/>
                  </a:moveTo>
                  <a:lnTo>
                    <a:pt x="76" y="62"/>
                  </a:lnTo>
                  <a:lnTo>
                    <a:pt x="76" y="73"/>
                  </a:lnTo>
                  <a:lnTo>
                    <a:pt x="65" y="73"/>
                  </a:lnTo>
                  <a:lnTo>
                    <a:pt x="65" y="62"/>
                  </a:lnTo>
                  <a:close/>
                  <a:moveTo>
                    <a:pt x="54" y="51"/>
                  </a:moveTo>
                  <a:lnTo>
                    <a:pt x="44" y="51"/>
                  </a:lnTo>
                  <a:lnTo>
                    <a:pt x="44" y="40"/>
                  </a:lnTo>
                  <a:lnTo>
                    <a:pt x="54" y="40"/>
                  </a:lnTo>
                  <a:lnTo>
                    <a:pt x="54" y="51"/>
                  </a:lnTo>
                  <a:lnTo>
                    <a:pt x="65" y="51"/>
                  </a:lnTo>
                  <a:lnTo>
                    <a:pt x="65" y="62"/>
                  </a:lnTo>
                  <a:lnTo>
                    <a:pt x="54" y="62"/>
                  </a:lnTo>
                  <a:lnTo>
                    <a:pt x="54" y="51"/>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grpSp>
      <p:sp>
        <p:nvSpPr>
          <p:cNvPr id="239" name="TextBox 42"/>
          <p:cNvSpPr txBox="1"/>
          <p:nvPr/>
        </p:nvSpPr>
        <p:spPr>
          <a:xfrm>
            <a:off x="881156" y="2785242"/>
            <a:ext cx="6275419" cy="922020"/>
          </a:xfrm>
          <a:prstGeom prst="rect">
            <a:avLst/>
          </a:prstGeom>
          <a:noFill/>
        </p:spPr>
        <p:txBody>
          <a:bodyPr wrap="square" rtlCol="0">
            <a:spAutoFit/>
          </a:bodyPr>
          <a:lstStyle/>
          <a:p>
            <a:r>
              <a:rPr lang="zh-CN" altLang="en-US" sz="5400" b="1" spc="300" dirty="0" smtClean="0">
                <a:solidFill>
                  <a:srgbClr val="005CA7"/>
                </a:solidFill>
                <a:latin typeface="微软雅黑" panose="020B0503020204020204" pitchFamily="34" charset="-122"/>
                <a:ea typeface="微软雅黑" panose="020B0503020204020204" pitchFamily="34" charset="-122"/>
              </a:rPr>
              <a:t>谢谢观看！</a:t>
            </a:r>
            <a:endParaRPr lang="zh-CN" altLang="zh-CN" sz="5400" b="1" spc="300" dirty="0">
              <a:solidFill>
                <a:srgbClr val="005CA7"/>
              </a:solidFill>
              <a:latin typeface="微软雅黑" panose="020B0503020204020204" pitchFamily="34" charset="-122"/>
              <a:ea typeface="微软雅黑" panose="020B0503020204020204" pitchFamily="34" charset="-122"/>
            </a:endParaRPr>
          </a:p>
        </p:txBody>
      </p:sp>
      <p:grpSp>
        <p:nvGrpSpPr>
          <p:cNvPr id="240" name="组合 239"/>
          <p:cNvGrpSpPr/>
          <p:nvPr/>
        </p:nvGrpSpPr>
        <p:grpSpPr>
          <a:xfrm flipH="1" flipV="1">
            <a:off x="961464" y="2676534"/>
            <a:ext cx="5761439" cy="0"/>
            <a:chOff x="1190453" y="2641879"/>
            <a:chExt cx="7953547" cy="0"/>
          </a:xfrm>
        </p:grpSpPr>
        <p:cxnSp>
          <p:nvCxnSpPr>
            <p:cNvPr id="241" name="直接连接符 240"/>
            <p:cNvCxnSpPr/>
            <p:nvPr/>
          </p:nvCxnSpPr>
          <p:spPr>
            <a:xfrm flipV="1">
              <a:off x="1190453" y="2641879"/>
              <a:ext cx="6844412"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2" name="直接连接符 241"/>
            <p:cNvCxnSpPr/>
            <p:nvPr/>
          </p:nvCxnSpPr>
          <p:spPr>
            <a:xfrm>
              <a:off x="8103924" y="2641879"/>
              <a:ext cx="754055"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8948986" y="2641879"/>
              <a:ext cx="195014"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244" name="组合 243"/>
          <p:cNvGrpSpPr/>
          <p:nvPr/>
        </p:nvGrpSpPr>
        <p:grpSpPr>
          <a:xfrm flipV="1">
            <a:off x="961464" y="3747766"/>
            <a:ext cx="5776149" cy="0"/>
            <a:chOff x="1170147" y="2641879"/>
            <a:chExt cx="7973853" cy="0"/>
          </a:xfrm>
        </p:grpSpPr>
        <p:cxnSp>
          <p:nvCxnSpPr>
            <p:cNvPr id="245" name="直接连接符 244"/>
            <p:cNvCxnSpPr/>
            <p:nvPr/>
          </p:nvCxnSpPr>
          <p:spPr>
            <a:xfrm flipV="1">
              <a:off x="1170147" y="2641879"/>
              <a:ext cx="6864719"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a:off x="8103924" y="2641879"/>
              <a:ext cx="754055"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8948986" y="2641879"/>
              <a:ext cx="195014"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6*min(max(#ppt_w*#ppt_h,.3),1)-7.4)/-.7*#ppt_w"/>
                                          </p:val>
                                        </p:tav>
                                        <p:tav tm="100000">
                                          <p:val>
                                            <p:strVal val="#ppt_w"/>
                                          </p:val>
                                        </p:tav>
                                      </p:tavLst>
                                    </p:anim>
                                    <p:anim calcmode="lin" valueType="num">
                                      <p:cBhvr>
                                        <p:cTn id="8" dur="500" fill="hold"/>
                                        <p:tgtEl>
                                          <p:spTgt spid="4"/>
                                        </p:tgtEl>
                                        <p:attrNameLst>
                                          <p:attrName>ppt_h</p:attrName>
                                        </p:attrNameLst>
                                      </p:cBhvr>
                                      <p:tavLst>
                                        <p:tav tm="0">
                                          <p:val>
                                            <p:strVal val="(6*min(max(#ppt_w*#ppt_h,.3),1)-7.4)/-.7*#ppt_h"/>
                                          </p:val>
                                        </p:tav>
                                        <p:tav tm="100000">
                                          <p:val>
                                            <p:strVal val="#ppt_h"/>
                                          </p:val>
                                        </p:tav>
                                      </p:tavLst>
                                    </p:anim>
                                    <p:anim calcmode="lin" valueType="num">
                                      <p:cBhvr>
                                        <p:cTn id="9" dur="500" fill="hold"/>
                                        <p:tgtEl>
                                          <p:spTgt spid="4"/>
                                        </p:tgtEl>
                                        <p:attrNameLst>
                                          <p:attrName>ppt_x</p:attrName>
                                        </p:attrNameLst>
                                      </p:cBhvr>
                                      <p:tavLst>
                                        <p:tav tm="0">
                                          <p:val>
                                            <p:fltVal val="0.5"/>
                                          </p:val>
                                        </p:tav>
                                        <p:tav tm="100000">
                                          <p:val>
                                            <p:strVal val="#ppt_x"/>
                                          </p:val>
                                        </p:tav>
                                      </p:tavLst>
                                    </p:anim>
                                    <p:anim calcmode="lin" valueType="num">
                                      <p:cBhvr>
                                        <p:cTn id="10" dur="500" fill="hold"/>
                                        <p:tgtEl>
                                          <p:spTgt spid="4"/>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39"/>
                                        </p:tgtEl>
                                        <p:attrNameLst>
                                          <p:attrName>style.visibility</p:attrName>
                                        </p:attrNameLst>
                                      </p:cBhvr>
                                      <p:to>
                                        <p:strVal val="visible"/>
                                      </p:to>
                                    </p:set>
                                    <p:anim calcmode="lin" valueType="num">
                                      <p:cBhvr>
                                        <p:cTn id="14" dur="500" fill="hold"/>
                                        <p:tgtEl>
                                          <p:spTgt spid="23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39"/>
                                        </p:tgtEl>
                                        <p:attrNameLst>
                                          <p:attrName>ppt_y</p:attrName>
                                        </p:attrNameLst>
                                      </p:cBhvr>
                                      <p:tavLst>
                                        <p:tav tm="0">
                                          <p:val>
                                            <p:strVal val="#ppt_y"/>
                                          </p:val>
                                        </p:tav>
                                        <p:tav tm="100000">
                                          <p:val>
                                            <p:strVal val="#ppt_y"/>
                                          </p:val>
                                        </p:tav>
                                      </p:tavLst>
                                    </p:anim>
                                    <p:anim calcmode="lin" valueType="num">
                                      <p:cBhvr>
                                        <p:cTn id="16" dur="500" fill="hold"/>
                                        <p:tgtEl>
                                          <p:spTgt spid="23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3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39"/>
                                        </p:tgtEl>
                                      </p:cBhvr>
                                    </p:animEffect>
                                  </p:childTnLst>
                                </p:cTn>
                              </p:par>
                            </p:childTnLst>
                          </p:cTn>
                        </p:par>
                        <p:par>
                          <p:cTn id="19" fill="hold">
                            <p:stCondLst>
                              <p:cond delay="1200"/>
                            </p:stCondLst>
                            <p:childTnLst>
                              <p:par>
                                <p:cTn id="20" presetID="22" presetClass="entr" presetSubtype="8" fill="hold" nodeType="afterEffect">
                                  <p:stCondLst>
                                    <p:cond delay="0"/>
                                  </p:stCondLst>
                                  <p:childTnLst>
                                    <p:set>
                                      <p:cBhvr>
                                        <p:cTn id="21" dur="1" fill="hold">
                                          <p:stCondLst>
                                            <p:cond delay="0"/>
                                          </p:stCondLst>
                                        </p:cTn>
                                        <p:tgtEl>
                                          <p:spTgt spid="240"/>
                                        </p:tgtEl>
                                        <p:attrNameLst>
                                          <p:attrName>style.visibility</p:attrName>
                                        </p:attrNameLst>
                                      </p:cBhvr>
                                      <p:to>
                                        <p:strVal val="visible"/>
                                      </p:to>
                                    </p:set>
                                    <p:animEffect transition="in" filter="wipe(left)">
                                      <p:cBhvr>
                                        <p:cTn id="22" dur="500"/>
                                        <p:tgtEl>
                                          <p:spTgt spid="240"/>
                                        </p:tgtEl>
                                      </p:cBhvr>
                                    </p:animEffect>
                                  </p:childTnLst>
                                </p:cTn>
                              </p:par>
                              <p:par>
                                <p:cTn id="23" presetID="22" presetClass="entr" presetSubtype="2" fill="hold" nodeType="withEffect">
                                  <p:stCondLst>
                                    <p:cond delay="0"/>
                                  </p:stCondLst>
                                  <p:childTnLst>
                                    <p:set>
                                      <p:cBhvr>
                                        <p:cTn id="24" dur="1" fill="hold">
                                          <p:stCondLst>
                                            <p:cond delay="0"/>
                                          </p:stCondLst>
                                        </p:cTn>
                                        <p:tgtEl>
                                          <p:spTgt spid="244"/>
                                        </p:tgtEl>
                                        <p:attrNameLst>
                                          <p:attrName>style.visibility</p:attrName>
                                        </p:attrNameLst>
                                      </p:cBhvr>
                                      <p:to>
                                        <p:strVal val="visible"/>
                                      </p:to>
                                    </p:set>
                                    <p:animEffect transition="in" filter="wipe(right)">
                                      <p:cBhvr>
                                        <p:cTn id="25"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666819" y="300264"/>
            <a:ext cx="3257149" cy="523220"/>
            <a:chOff x="666819" y="300264"/>
            <a:chExt cx="3257149" cy="523220"/>
          </a:xfrm>
        </p:grpSpPr>
        <p:sp>
          <p:nvSpPr>
            <p:cNvPr id="35" name="圆角矩形 34"/>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
            <p:cNvSpPr>
              <a:spLocks noChangeArrowheads="1"/>
            </p:cNvSpPr>
            <p:nvPr/>
          </p:nvSpPr>
          <p:spPr bwMode="auto">
            <a:xfrm>
              <a:off x="666819" y="300264"/>
              <a:ext cx="3092049" cy="52197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一、神经元模型</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9" name="矩形 48"/>
          <p:cNvSpPr/>
          <p:nvPr/>
        </p:nvSpPr>
        <p:spPr>
          <a:xfrm>
            <a:off x="525145" y="1234440"/>
            <a:ext cx="7103110" cy="1013460"/>
          </a:xfrm>
          <a:prstGeom prst="rect">
            <a:avLst/>
          </a:prstGeom>
        </p:spPr>
        <p:txBody>
          <a:bodyPr wrap="square" lIns="91436" tIns="45718" rIns="91436" bIns="45718">
            <a:spAutoFit/>
          </a:bodyPr>
          <a:lstStyle/>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机器学习中的神经元模型类似于生物神经元模型，由一个线性模型和一个激活函数组成。表示为</a:t>
            </a:r>
          </a:p>
        </p:txBody>
      </p:sp>
      <p:pic>
        <p:nvPicPr>
          <p:cNvPr id="10" name="图片 9" descr="神经元模型"/>
          <p:cNvPicPr>
            <a:picLocks noChangeAspect="1"/>
          </p:cNvPicPr>
          <p:nvPr>
            <p:custDataLst>
              <p:tags r:id="rId2"/>
            </p:custDataLst>
          </p:nvPr>
        </p:nvPicPr>
        <p:blipFill>
          <a:blip r:embed="rId4"/>
          <a:stretch>
            <a:fillRect/>
          </a:stretch>
        </p:blipFill>
        <p:spPr>
          <a:xfrm>
            <a:off x="7627620" y="1941830"/>
            <a:ext cx="4451985" cy="2974340"/>
          </a:xfrm>
          <a:prstGeom prst="rect">
            <a:avLst/>
          </a:prstGeom>
          <a:effectLst>
            <a:softEdge rad="127000"/>
          </a:effectLst>
        </p:spPr>
      </p:pic>
      <p:graphicFrame>
        <p:nvGraphicFramePr>
          <p:cNvPr id="3" name="对象 2">
            <a:hlinkClick r:id="" action="ppaction://ole?verb=0"/>
          </p:cNvPr>
          <p:cNvGraphicFramePr>
            <a:graphicFrameLocks noChangeAspect="1"/>
          </p:cNvGraphicFramePr>
          <p:nvPr/>
        </p:nvGraphicFramePr>
        <p:xfrm>
          <a:off x="1829435" y="2323148"/>
          <a:ext cx="2089150" cy="508635"/>
        </p:xfrm>
        <a:graphic>
          <a:graphicData uri="http://schemas.openxmlformats.org/presentationml/2006/ole">
            <mc:AlternateContent xmlns:mc="http://schemas.openxmlformats.org/markup-compatibility/2006">
              <mc:Choice xmlns:v="urn:schemas-microsoft-com:vml" Requires="v">
                <p:oleObj spid="_x0000_s1037" r:id="rId5" imgW="939800" imgH="228600" progId="Equation.KSEE3">
                  <p:embed/>
                </p:oleObj>
              </mc:Choice>
              <mc:Fallback>
                <p:oleObj r:id="rId5" imgW="939800" imgH="228600" progId="Equation.KSEE3">
                  <p:embed/>
                  <p:pic>
                    <p:nvPicPr>
                      <p:cNvPr id="0" name="图片 1024"/>
                      <p:cNvPicPr/>
                      <p:nvPr/>
                    </p:nvPicPr>
                    <p:blipFill>
                      <a:blip r:embed="rId6"/>
                      <a:stretch>
                        <a:fillRect/>
                      </a:stretch>
                    </p:blipFill>
                    <p:spPr>
                      <a:xfrm>
                        <a:off x="1829435" y="2323148"/>
                        <a:ext cx="2089150" cy="508635"/>
                      </a:xfrm>
                      <a:prstGeom prst="rect">
                        <a:avLst/>
                      </a:prstGeom>
                    </p:spPr>
                  </p:pic>
                </p:oleObj>
              </mc:Fallback>
            </mc:AlternateContent>
          </a:graphicData>
        </a:graphic>
      </p:graphicFrame>
      <p:grpSp>
        <p:nvGrpSpPr>
          <p:cNvPr id="11" name="组合 10"/>
          <p:cNvGrpSpPr/>
          <p:nvPr/>
        </p:nvGrpSpPr>
        <p:grpSpPr>
          <a:xfrm>
            <a:off x="525145" y="2922270"/>
            <a:ext cx="7040880" cy="1936750"/>
            <a:chOff x="827" y="4602"/>
            <a:chExt cx="11088" cy="3050"/>
          </a:xfrm>
        </p:grpSpPr>
        <p:sp>
          <p:nvSpPr>
            <p:cNvPr id="4" name="矩形 3"/>
            <p:cNvSpPr/>
            <p:nvPr/>
          </p:nvSpPr>
          <p:spPr>
            <a:xfrm>
              <a:off x="827" y="4602"/>
              <a:ext cx="11089" cy="3050"/>
            </a:xfrm>
            <a:prstGeom prst="rect">
              <a:avLst/>
            </a:prstGeom>
          </p:spPr>
          <p:txBody>
            <a:bodyPr wrap="square" lIns="91436" tIns="45718" rIns="91436" bIns="45718">
              <a:spAutoFit/>
            </a:bodyPr>
            <a:lstStyle/>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其中为    上一层神经元的输出，   为当前神经元与上一层神经元的连接权重，</a:t>
              </a:r>
              <a:r>
                <a:rPr lang="en-US" altLang="zh-CN" sz="2000" dirty="0">
                  <a:solidFill>
                    <a:schemeClr val="bg2">
                      <a:lumMod val="50000"/>
                    </a:schemeClr>
                  </a:solidFill>
                  <a:latin typeface="微软雅黑" panose="020B0503020204020204" pitchFamily="34" charset="-122"/>
                  <a:ea typeface="微软雅黑" panose="020B0503020204020204" pitchFamily="34" charset="-122"/>
                </a:rPr>
                <a:t>  </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为偏置，  为激活函数。激活函数的作用是进行非线性化，这是因为现实世界中的数据仅通过线性化建模往往不能够反应其规律。</a:t>
              </a:r>
            </a:p>
          </p:txBody>
        </p:sp>
        <p:graphicFrame>
          <p:nvGraphicFramePr>
            <p:cNvPr id="6" name="对象 5">
              <a:hlinkClick r:id="" action="ppaction://ole?verb=0"/>
            </p:cNvPr>
            <p:cNvGraphicFramePr>
              <a:graphicFrameLocks noChangeAspect="1"/>
            </p:cNvGraphicFramePr>
            <p:nvPr/>
          </p:nvGraphicFramePr>
          <p:xfrm>
            <a:off x="2136" y="4758"/>
            <a:ext cx="574" cy="747"/>
          </p:xfrm>
          <a:graphic>
            <a:graphicData uri="http://schemas.openxmlformats.org/presentationml/2006/ole">
              <mc:AlternateContent xmlns:mc="http://schemas.openxmlformats.org/markup-compatibility/2006">
                <mc:Choice xmlns:v="urn:schemas-microsoft-com:vml" Requires="v">
                  <p:oleObj spid="_x0000_s1038" r:id="rId7" imgW="127000" imgH="165100" progId="Equation.KSEE3">
                    <p:embed/>
                  </p:oleObj>
                </mc:Choice>
                <mc:Fallback>
                  <p:oleObj r:id="rId7" imgW="127000" imgH="165100" progId="Equation.KSEE3">
                    <p:embed/>
                    <p:pic>
                      <p:nvPicPr>
                        <p:cNvPr id="0" name="图片 1025"/>
                        <p:cNvPicPr/>
                        <p:nvPr/>
                      </p:nvPicPr>
                      <p:blipFill>
                        <a:blip r:embed="rId8"/>
                        <a:stretch>
                          <a:fillRect/>
                        </a:stretch>
                      </p:blipFill>
                      <p:spPr>
                        <a:xfrm>
                          <a:off x="2136" y="4758"/>
                          <a:ext cx="574" cy="747"/>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6289" y="4690"/>
            <a:ext cx="865" cy="815"/>
          </p:xfrm>
          <a:graphic>
            <a:graphicData uri="http://schemas.openxmlformats.org/presentationml/2006/ole">
              <mc:AlternateContent xmlns:mc="http://schemas.openxmlformats.org/markup-compatibility/2006">
                <mc:Choice xmlns:v="urn:schemas-microsoft-com:vml" Requires="v">
                  <p:oleObj spid="_x0000_s1039" r:id="rId9" imgW="215900" imgH="203200" progId="Equation.KSEE3">
                    <p:embed/>
                  </p:oleObj>
                </mc:Choice>
                <mc:Fallback>
                  <p:oleObj r:id="rId9" imgW="215900" imgH="203200" progId="Equation.KSEE3">
                    <p:embed/>
                    <p:pic>
                      <p:nvPicPr>
                        <p:cNvPr id="0" name="图片 1026"/>
                        <p:cNvPicPr/>
                        <p:nvPr/>
                      </p:nvPicPr>
                      <p:blipFill>
                        <a:blip r:embed="rId10"/>
                        <a:stretch>
                          <a:fillRect/>
                        </a:stretch>
                      </p:blipFill>
                      <p:spPr>
                        <a:xfrm>
                          <a:off x="6289" y="4690"/>
                          <a:ext cx="865" cy="815"/>
                        </a:xfrm>
                        <a:prstGeom prst="rect">
                          <a:avLst/>
                        </a:prstGeom>
                      </p:spPr>
                    </p:pic>
                  </p:oleObj>
                </mc:Fallback>
              </mc:AlternateContent>
            </a:graphicData>
          </a:graphic>
        </p:graphicFrame>
        <p:graphicFrame>
          <p:nvGraphicFramePr>
            <p:cNvPr id="8" name="对象 7">
              <a:hlinkClick r:id="" action="ppaction://ole?verb=0"/>
            </p:cNvPr>
            <p:cNvGraphicFramePr>
              <a:graphicFrameLocks noChangeAspect="1"/>
            </p:cNvGraphicFramePr>
            <p:nvPr/>
          </p:nvGraphicFramePr>
          <p:xfrm>
            <a:off x="3925" y="5388"/>
            <a:ext cx="566" cy="791"/>
          </p:xfrm>
          <a:graphic>
            <a:graphicData uri="http://schemas.openxmlformats.org/presentationml/2006/ole">
              <mc:AlternateContent xmlns:mc="http://schemas.openxmlformats.org/markup-compatibility/2006">
                <mc:Choice xmlns:v="urn:schemas-microsoft-com:vml" Requires="v">
                  <p:oleObj spid="_x0000_s1040" r:id="rId11" imgW="127000" imgH="177165" progId="Equation.KSEE3">
                    <p:embed/>
                  </p:oleObj>
                </mc:Choice>
                <mc:Fallback>
                  <p:oleObj r:id="rId11" imgW="127000" imgH="177165" progId="Equation.KSEE3">
                    <p:embed/>
                    <p:pic>
                      <p:nvPicPr>
                        <p:cNvPr id="0" name="图片 1027"/>
                        <p:cNvPicPr/>
                        <p:nvPr/>
                      </p:nvPicPr>
                      <p:blipFill>
                        <a:blip r:embed="rId12"/>
                        <a:stretch>
                          <a:fillRect/>
                        </a:stretch>
                      </p:blipFill>
                      <p:spPr>
                        <a:xfrm>
                          <a:off x="3925" y="5388"/>
                          <a:ext cx="566" cy="791"/>
                        </a:xfrm>
                        <a:prstGeom prst="rect">
                          <a:avLst/>
                        </a:prstGeom>
                      </p:spPr>
                    </p:pic>
                  </p:oleObj>
                </mc:Fallback>
              </mc:AlternateContent>
            </a:graphicData>
          </a:graphic>
        </p:graphicFrame>
        <p:graphicFrame>
          <p:nvGraphicFramePr>
            <p:cNvPr id="9" name="对象 8">
              <a:hlinkClick r:id="" action="ppaction://ole?verb=0"/>
            </p:cNvPr>
            <p:cNvGraphicFramePr>
              <a:graphicFrameLocks noChangeAspect="1"/>
            </p:cNvGraphicFramePr>
            <p:nvPr/>
          </p:nvGraphicFramePr>
          <p:xfrm>
            <a:off x="5806" y="5505"/>
            <a:ext cx="506" cy="675"/>
          </p:xfrm>
          <a:graphic>
            <a:graphicData uri="http://schemas.openxmlformats.org/presentationml/2006/ole">
              <mc:AlternateContent xmlns:mc="http://schemas.openxmlformats.org/markup-compatibility/2006">
                <mc:Choice xmlns:v="urn:schemas-microsoft-com:vml" Requires="v">
                  <p:oleObj spid="_x0000_s1041" r:id="rId13" imgW="152400" imgH="203200" progId="Equation.KSEE3">
                    <p:embed/>
                  </p:oleObj>
                </mc:Choice>
                <mc:Fallback>
                  <p:oleObj r:id="rId13" imgW="152400" imgH="203200" progId="Equation.KSEE3">
                    <p:embed/>
                    <p:pic>
                      <p:nvPicPr>
                        <p:cNvPr id="0" name="图片 1028"/>
                        <p:cNvPicPr/>
                        <p:nvPr/>
                      </p:nvPicPr>
                      <p:blipFill>
                        <a:blip r:embed="rId14"/>
                        <a:stretch>
                          <a:fillRect/>
                        </a:stretch>
                      </p:blipFill>
                      <p:spPr>
                        <a:xfrm>
                          <a:off x="5806" y="5505"/>
                          <a:ext cx="506" cy="675"/>
                        </a:xfrm>
                        <a:prstGeom prst="rect">
                          <a:avLst/>
                        </a:prstGeom>
                      </p:spPr>
                    </p:pic>
                  </p:oleObj>
                </mc:Fallback>
              </mc:AlternateContent>
            </a:graphicData>
          </a:graphic>
        </p:graphicFrame>
      </p:gr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par>
                                <p:cTn id="8" presetID="22" presetClass="entr" presetSubtype="8" fill="hold" nodeType="withEffect">
                                  <p:stCondLst>
                                    <p:cond delay="50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par>
                                <p:cTn id="11" presetID="22" presetClass="entr" presetSubtype="2" fill="hold" nodeType="withEffect">
                                  <p:stCondLst>
                                    <p:cond delay="500"/>
                                  </p:stCondLst>
                                  <p:childTnLst>
                                    <p:set>
                                      <p:cBhvr>
                                        <p:cTn id="12" dur="1" fill="hold">
                                          <p:stCondLst>
                                            <p:cond delay="0"/>
                                          </p:stCondLst>
                                        </p:cTn>
                                        <p:tgtEl>
                                          <p:spTgt spid="40"/>
                                        </p:tgtEl>
                                        <p:attrNameLst>
                                          <p:attrName>style.visibility</p:attrName>
                                        </p:attrNameLst>
                                      </p:cBhvr>
                                      <p:to>
                                        <p:strVal val="visible"/>
                                      </p:to>
                                    </p:set>
                                    <p:animEffect transition="in" filter="wipe(right)">
                                      <p:cBhvr>
                                        <p:cTn id="1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666819" y="300264"/>
            <a:ext cx="3257149" cy="523220"/>
            <a:chOff x="666819" y="300264"/>
            <a:chExt cx="3257149" cy="523220"/>
          </a:xfrm>
        </p:grpSpPr>
        <p:sp>
          <p:nvSpPr>
            <p:cNvPr id="35" name="圆角矩形 34"/>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
            <p:cNvSpPr>
              <a:spLocks noChangeArrowheads="1"/>
            </p:cNvSpPr>
            <p:nvPr/>
          </p:nvSpPr>
          <p:spPr bwMode="auto">
            <a:xfrm>
              <a:off x="666819" y="300264"/>
              <a:ext cx="3092049" cy="52197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一、神经元模型</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9" name="组合 58"/>
          <p:cNvGrpSpPr/>
          <p:nvPr/>
        </p:nvGrpSpPr>
        <p:grpSpPr>
          <a:xfrm>
            <a:off x="1093470" y="1793240"/>
            <a:ext cx="8947150" cy="1687195"/>
            <a:chOff x="1854821" y="1373231"/>
            <a:chExt cx="2727704" cy="1687449"/>
          </a:xfrm>
        </p:grpSpPr>
        <p:sp>
          <p:nvSpPr>
            <p:cNvPr id="49" name="矩形 48"/>
            <p:cNvSpPr/>
            <p:nvPr/>
          </p:nvSpPr>
          <p:spPr>
            <a:xfrm>
              <a:off x="1854821" y="1585353"/>
              <a:ext cx="2727704" cy="1475327"/>
            </a:xfrm>
            <a:prstGeom prst="rect">
              <a:avLst/>
            </a:prstGeom>
          </p:spPr>
          <p:txBody>
            <a:bodyPr wrap="square" lIns="91436" tIns="45718" rIns="91436" bIns="45718">
              <a:spAutoFit/>
            </a:bodyPr>
            <a:lstStyle/>
            <a:p>
              <a:pPr algn="l">
                <a:lnSpc>
                  <a:spcPct val="150000"/>
                </a:lnSpc>
              </a:pPr>
              <a:endParaRPr lang="zh-CN" altLang="en-US" sz="2000" dirty="0">
                <a:solidFill>
                  <a:schemeClr val="bg2">
                    <a:lumMod val="50000"/>
                  </a:schemeClr>
                </a:solidFill>
                <a:latin typeface="微软雅黑" panose="020B0503020204020204" pitchFamily="34" charset="-122"/>
                <a:ea typeface="微软雅黑" panose="020B0503020204020204" pitchFamily="34" charset="-122"/>
              </a:endParaRP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常用的激活函数有</a:t>
              </a:r>
              <a:r>
                <a:rPr lang="zh-CN" altLang="en-US" sz="2000" dirty="0">
                  <a:solidFill>
                    <a:schemeClr val="tx1"/>
                  </a:solidFill>
                  <a:latin typeface="Cambria Math" panose="02040503050406030204" charset="0"/>
                  <a:ea typeface="微软雅黑" panose="020B0503020204020204" pitchFamily="34" charset="-122"/>
                  <a:cs typeface="Cambria Math" panose="02040503050406030204" charset="0"/>
                </a:rPr>
                <a:t>Sigmoid、ReLU、PReLU、Tanh、Softmax</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等。下面是对这些激活函数的介绍。</a:t>
              </a:r>
            </a:p>
          </p:txBody>
        </p:sp>
        <p:sp>
          <p:nvSpPr>
            <p:cNvPr id="50" name="文本框 49"/>
            <p:cNvSpPr txBox="1"/>
            <p:nvPr/>
          </p:nvSpPr>
          <p:spPr>
            <a:xfrm>
              <a:off x="2720646" y="1373231"/>
              <a:ext cx="952549" cy="459174"/>
            </a:xfrm>
            <a:prstGeom prst="rect">
              <a:avLst/>
            </a:prstGeom>
            <a:noFill/>
          </p:spPr>
          <p:txBody>
            <a:bodyPr wrap="square" lIns="91436" tIns="45718" rIns="91436" bIns="45718" rtlCol="0">
              <a:spAutoFit/>
            </a:bodyPr>
            <a:lstStyle/>
            <a:p>
              <a:r>
                <a:rPr lang="zh-CN" altLang="en-US" sz="2400" b="1" dirty="0" smtClean="0">
                  <a:solidFill>
                    <a:schemeClr val="bg1">
                      <a:lumMod val="50000"/>
                    </a:schemeClr>
                  </a:solidFill>
                  <a:latin typeface="微软雅黑" panose="020B0503020204020204" pitchFamily="34" charset="-122"/>
                  <a:ea typeface="微软雅黑" panose="020B0503020204020204" pitchFamily="34" charset="-122"/>
                </a:rPr>
                <a:t>常用激活函数</a:t>
              </a:r>
            </a:p>
          </p:txBody>
        </p:sp>
      </p:gr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par>
                                <p:cTn id="8" presetID="22" presetClass="entr" presetSubtype="8" fill="hold" nodeType="withEffect">
                                  <p:stCondLst>
                                    <p:cond delay="50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par>
                                <p:cTn id="11" presetID="22" presetClass="entr" presetSubtype="2" fill="hold" nodeType="withEffect">
                                  <p:stCondLst>
                                    <p:cond delay="500"/>
                                  </p:stCondLst>
                                  <p:childTnLst>
                                    <p:set>
                                      <p:cBhvr>
                                        <p:cTn id="12" dur="1" fill="hold">
                                          <p:stCondLst>
                                            <p:cond delay="0"/>
                                          </p:stCondLst>
                                        </p:cTn>
                                        <p:tgtEl>
                                          <p:spTgt spid="40"/>
                                        </p:tgtEl>
                                        <p:attrNameLst>
                                          <p:attrName>style.visibility</p:attrName>
                                        </p:attrNameLst>
                                      </p:cBhvr>
                                      <p:to>
                                        <p:strVal val="visible"/>
                                      </p:to>
                                    </p:set>
                                    <p:animEffect transition="in" filter="wipe(right)">
                                      <p:cBhvr>
                                        <p:cTn id="13" dur="500"/>
                                        <p:tgtEl>
                                          <p:spTgt spid="40"/>
                                        </p:tgtEl>
                                      </p:cBhvr>
                                    </p:animEffect>
                                  </p:childTnLst>
                                </p:cTn>
                              </p:par>
                            </p:childTnLst>
                          </p:cTn>
                        </p:par>
                        <p:par>
                          <p:cTn id="14" fill="hold">
                            <p:stCondLst>
                              <p:cond delay="500"/>
                            </p:stCondLst>
                            <p:childTnLst>
                              <p:par>
                                <p:cTn id="15" presetID="12" presetClass="entr" presetSubtype="1" fill="hold" nodeType="afterEffect">
                                  <p:stCondLst>
                                    <p:cond delay="0"/>
                                  </p:stCondLst>
                                  <p:childTnLst>
                                    <p:set>
                                      <p:cBhvr>
                                        <p:cTn id="16" dur="1" fill="hold">
                                          <p:stCondLst>
                                            <p:cond delay="0"/>
                                          </p:stCondLst>
                                        </p:cTn>
                                        <p:tgtEl>
                                          <p:spTgt spid="59"/>
                                        </p:tgtEl>
                                        <p:attrNameLst>
                                          <p:attrName>style.visibility</p:attrName>
                                        </p:attrNameLst>
                                      </p:cBhvr>
                                      <p:to>
                                        <p:strVal val="visible"/>
                                      </p:to>
                                    </p:set>
                                    <p:anim calcmode="lin" valueType="num">
                                      <p:cBhvr additive="base">
                                        <p:cTn id="17" dur="500"/>
                                        <p:tgtEl>
                                          <p:spTgt spid="59"/>
                                        </p:tgtEl>
                                        <p:attrNameLst>
                                          <p:attrName>ppt_y</p:attrName>
                                        </p:attrNameLst>
                                      </p:cBhvr>
                                      <p:tavLst>
                                        <p:tav tm="0">
                                          <p:val>
                                            <p:strVal val="#ppt_y-#ppt_h*1.125000"/>
                                          </p:val>
                                        </p:tav>
                                        <p:tav tm="100000">
                                          <p:val>
                                            <p:strVal val="#ppt_y"/>
                                          </p:val>
                                        </p:tav>
                                      </p:tavLst>
                                    </p:anim>
                                    <p:animEffect transition="in" filter="wipe(down)">
                                      <p:cBhvr>
                                        <p:cTn id="1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01483" y="1472725"/>
            <a:ext cx="2401525" cy="2168933"/>
            <a:chOff x="1201483" y="1472725"/>
            <a:chExt cx="2401525" cy="2168933"/>
          </a:xfrm>
        </p:grpSpPr>
        <p:pic>
          <p:nvPicPr>
            <p:cNvPr id="2" name="图片 1" descr="E:\吴鹏（E盘）\整理2020.11.1\计算机导论\第2次大作业\Sigmoid函数.PNGSigmoid函数"/>
            <p:cNvPicPr>
              <a:picLocks noChangeAspect="1"/>
            </p:cNvPicPr>
            <p:nvPr/>
          </p:nvPicPr>
          <p:blipFill rotWithShape="1">
            <a:blip r:embed="rId3"/>
            <a:srcRect/>
            <a:stretch>
              <a:fillRect/>
            </a:stretch>
          </p:blipFill>
          <p:spPr>
            <a:xfrm>
              <a:off x="1277683" y="1472725"/>
              <a:ext cx="2245360" cy="1775460"/>
            </a:xfrm>
            <a:prstGeom prst="rect">
              <a:avLst/>
            </a:prstGeom>
          </p:spPr>
        </p:pic>
        <p:sp>
          <p:nvSpPr>
            <p:cNvPr id="6" name="Rectangle 5"/>
            <p:cNvSpPr/>
            <p:nvPr/>
          </p:nvSpPr>
          <p:spPr>
            <a:xfrm>
              <a:off x="1201483" y="3247372"/>
              <a:ext cx="2401525" cy="394286"/>
            </a:xfrm>
            <a:prstGeom prst="rect">
              <a:avLst/>
            </a:pr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anchor="ctr" anchorCtr="0" forceAA="0" compatLnSpc="1">
              <a:normAutofit/>
            </a:bodyPr>
            <a:lstStyle/>
            <a:p>
              <a:pPr algn="ctr"/>
              <a:r>
                <a:rPr lang="zh-CN" altLang="en-US" dirty="0">
                  <a:solidFill>
                    <a:schemeClr val="bg1"/>
                  </a:solidFill>
                  <a:latin typeface="Cambria Math" panose="02040503050406030204" charset="0"/>
                  <a:ea typeface="微软雅黑" panose="020B0503020204020204" pitchFamily="34" charset="-122"/>
                  <a:cs typeface="Cambria Math" panose="02040503050406030204" charset="0"/>
                  <a:sym typeface="+mn-ea"/>
                </a:rPr>
                <a:t>Sigmoid</a:t>
              </a:r>
              <a:endParaRPr lang="zh-CN" altLang="en-US" b="1" dirty="0">
                <a:solidFill>
                  <a:schemeClr val="bg1"/>
                </a:solidFill>
                <a:latin typeface="Cambria Math" panose="02040503050406030204" charset="0"/>
                <a:ea typeface="微软雅黑" panose="020B0503020204020204" pitchFamily="34" charset="-122"/>
                <a:cs typeface="Cambria Math" panose="02040503050406030204" charset="0"/>
                <a:sym typeface="+mn-ea"/>
              </a:endParaRPr>
            </a:p>
          </p:txBody>
        </p:sp>
      </p:grpSp>
      <p:grpSp>
        <p:nvGrpSpPr>
          <p:cNvPr id="5" name="组合 4"/>
          <p:cNvGrpSpPr/>
          <p:nvPr/>
        </p:nvGrpSpPr>
        <p:grpSpPr>
          <a:xfrm>
            <a:off x="3685624" y="1743980"/>
            <a:ext cx="2411753" cy="1897678"/>
            <a:chOff x="3685624" y="1743980"/>
            <a:chExt cx="2411753" cy="1897678"/>
          </a:xfrm>
        </p:grpSpPr>
        <p:pic>
          <p:nvPicPr>
            <p:cNvPr id="3" name="图片 2" descr="E:\吴鹏（E盘）\整理2020.11.1\计算机导论\第2次大作业\ReLU函数.pngReLU函数"/>
            <p:cNvPicPr>
              <a:picLocks noChangeAspect="1"/>
            </p:cNvPicPr>
            <p:nvPr/>
          </p:nvPicPr>
          <p:blipFill rotWithShape="1">
            <a:blip r:embed="rId4"/>
            <a:srcRect/>
            <a:stretch>
              <a:fillRect/>
            </a:stretch>
          </p:blipFill>
          <p:spPr>
            <a:xfrm>
              <a:off x="3695831" y="1743980"/>
              <a:ext cx="2401546" cy="1359535"/>
            </a:xfrm>
            <a:prstGeom prst="rect">
              <a:avLst/>
            </a:prstGeom>
          </p:spPr>
        </p:pic>
        <p:sp>
          <p:nvSpPr>
            <p:cNvPr id="9" name="Rectangle 6"/>
            <p:cNvSpPr/>
            <p:nvPr/>
          </p:nvSpPr>
          <p:spPr>
            <a:xfrm>
              <a:off x="3685624" y="3247372"/>
              <a:ext cx="2410376" cy="394286"/>
            </a:xfrm>
            <a:prstGeom prst="rect">
              <a:avLst/>
            </a:pr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anchor="ctr" anchorCtr="0" forceAA="0" compatLnSpc="1">
              <a:normAutofit/>
            </a:bodyPr>
            <a:lstStyle/>
            <a:p>
              <a:pPr algn="ctr"/>
              <a:r>
                <a:rPr lang="zh-CN" altLang="en-US" dirty="0">
                  <a:solidFill>
                    <a:schemeClr val="bg1"/>
                  </a:solidFill>
                  <a:latin typeface="Cambria Math" panose="02040503050406030204" charset="0"/>
                  <a:ea typeface="微软雅黑" panose="020B0503020204020204" pitchFamily="34" charset="-122"/>
                  <a:cs typeface="Cambria Math" panose="02040503050406030204" charset="0"/>
                  <a:sym typeface="+mn-ea"/>
                </a:rPr>
                <a:t>ReLU</a:t>
              </a:r>
              <a:endParaRPr lang="zh-CN" altLang="en-US" b="1" dirty="0">
                <a:solidFill>
                  <a:schemeClr val="bg1"/>
                </a:solidFill>
                <a:latin typeface="Cambria Math" panose="02040503050406030204" charset="0"/>
                <a:ea typeface="微软雅黑" panose="020B0503020204020204" pitchFamily="34" charset="-122"/>
                <a:cs typeface="Cambria Math" panose="02040503050406030204" charset="0"/>
                <a:sym typeface="+mn-ea"/>
              </a:endParaRPr>
            </a:p>
          </p:txBody>
        </p:sp>
      </p:grpSp>
      <p:grpSp>
        <p:nvGrpSpPr>
          <p:cNvPr id="8" name="组合 7"/>
          <p:cNvGrpSpPr/>
          <p:nvPr/>
        </p:nvGrpSpPr>
        <p:grpSpPr>
          <a:xfrm>
            <a:off x="1201483" y="3909887"/>
            <a:ext cx="2401570" cy="2114792"/>
            <a:chOff x="1201483" y="3909887"/>
            <a:chExt cx="2401570" cy="2114792"/>
          </a:xfrm>
        </p:grpSpPr>
        <p:pic>
          <p:nvPicPr>
            <p:cNvPr id="38" name="图片 37" descr="E:\吴鹏（E盘）\整理2020.11.1\计算机导论\第2次大作业\Tanh函数.pngTanh函数"/>
            <p:cNvPicPr>
              <a:picLocks noChangeAspect="1"/>
            </p:cNvPicPr>
            <p:nvPr/>
          </p:nvPicPr>
          <p:blipFill rotWithShape="1">
            <a:blip r:embed="rId5"/>
            <a:srcRect/>
            <a:stretch>
              <a:fillRect/>
            </a:stretch>
          </p:blipFill>
          <p:spPr>
            <a:xfrm>
              <a:off x="1211008" y="3909887"/>
              <a:ext cx="2392045" cy="1720850"/>
            </a:xfrm>
            <a:prstGeom prst="rect">
              <a:avLst/>
            </a:prstGeom>
          </p:spPr>
        </p:pic>
        <p:sp>
          <p:nvSpPr>
            <p:cNvPr id="12" name="Rectangle 9"/>
            <p:cNvSpPr/>
            <p:nvPr/>
          </p:nvSpPr>
          <p:spPr>
            <a:xfrm>
              <a:off x="1201483" y="5630393"/>
              <a:ext cx="2401525" cy="394286"/>
            </a:xfrm>
            <a:prstGeom prst="rect">
              <a:avLst/>
            </a:pr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anchor="ctr" anchorCtr="0" forceAA="0" compatLnSpc="1">
              <a:normAutofit/>
            </a:bodyPr>
            <a:lstStyle/>
            <a:p>
              <a:pPr algn="ctr"/>
              <a:r>
                <a:rPr lang="zh-CN" altLang="en-US" dirty="0">
                  <a:solidFill>
                    <a:schemeClr val="bg1"/>
                  </a:solidFill>
                  <a:latin typeface="Cambria Math" panose="02040503050406030204" charset="0"/>
                  <a:ea typeface="微软雅黑" panose="020B0503020204020204" pitchFamily="34" charset="-122"/>
                  <a:cs typeface="Cambria Math" panose="02040503050406030204" charset="0"/>
                  <a:sym typeface="+mn-ea"/>
                </a:rPr>
                <a:t>Tanh</a:t>
              </a:r>
              <a:endParaRPr lang="zh-CN" altLang="en-US" b="1" dirty="0">
                <a:solidFill>
                  <a:schemeClr val="bg1"/>
                </a:solidFill>
                <a:latin typeface="Cambria Math" panose="02040503050406030204" charset="0"/>
                <a:ea typeface="微软雅黑" panose="020B0503020204020204" pitchFamily="34" charset="-122"/>
                <a:cs typeface="Cambria Math" panose="02040503050406030204" charset="0"/>
                <a:sym typeface="+mn-ea"/>
              </a:endParaRPr>
            </a:p>
          </p:txBody>
        </p:sp>
      </p:grpSp>
      <p:grpSp>
        <p:nvGrpSpPr>
          <p:cNvPr id="7" name="组合 6"/>
          <p:cNvGrpSpPr/>
          <p:nvPr/>
        </p:nvGrpSpPr>
        <p:grpSpPr>
          <a:xfrm>
            <a:off x="3694474" y="3950034"/>
            <a:ext cx="2401525" cy="2074645"/>
            <a:chOff x="3694474" y="3950034"/>
            <a:chExt cx="2401525" cy="2074645"/>
          </a:xfrm>
        </p:grpSpPr>
        <p:pic>
          <p:nvPicPr>
            <p:cNvPr id="40" name="图片 39" descr="E:\吴鹏（E盘）\整理2020.11.1\计算机导论\第2次大作业\softmax函数.PNGsoftmax函数"/>
            <p:cNvPicPr>
              <a:picLocks noChangeAspect="1"/>
            </p:cNvPicPr>
            <p:nvPr/>
          </p:nvPicPr>
          <p:blipFill rotWithShape="1">
            <a:blip r:embed="rId6"/>
            <a:srcRect/>
            <a:stretch>
              <a:fillRect/>
            </a:stretch>
          </p:blipFill>
          <p:spPr>
            <a:xfrm>
              <a:off x="3696015" y="3950034"/>
              <a:ext cx="2399919" cy="1663065"/>
            </a:xfrm>
            <a:prstGeom prst="rect">
              <a:avLst/>
            </a:prstGeom>
          </p:spPr>
        </p:pic>
        <p:sp>
          <p:nvSpPr>
            <p:cNvPr id="15" name="Rectangle 10"/>
            <p:cNvSpPr/>
            <p:nvPr/>
          </p:nvSpPr>
          <p:spPr>
            <a:xfrm>
              <a:off x="3694474" y="5630393"/>
              <a:ext cx="2401525" cy="394286"/>
            </a:xfrm>
            <a:prstGeom prst="rect">
              <a:avLst/>
            </a:pr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anchor="ctr" anchorCtr="0" forceAA="0" compatLnSpc="1">
              <a:normAutofit/>
            </a:bodyPr>
            <a:lstStyle/>
            <a:p>
              <a:pPr algn="ctr"/>
              <a:r>
                <a:rPr lang="zh-CN" altLang="en-US" dirty="0">
                  <a:solidFill>
                    <a:schemeClr val="bg1"/>
                  </a:solidFill>
                  <a:latin typeface="Cambria Math" panose="02040503050406030204" charset="0"/>
                  <a:ea typeface="微软雅黑" panose="020B0503020204020204" pitchFamily="34" charset="-122"/>
                  <a:cs typeface="Cambria Math" panose="02040503050406030204" charset="0"/>
                  <a:sym typeface="+mn-ea"/>
                </a:rPr>
                <a:t>Softmax</a:t>
              </a:r>
              <a:endParaRPr lang="zh-CN" altLang="en-US" b="1" dirty="0">
                <a:solidFill>
                  <a:schemeClr val="bg1"/>
                </a:solidFill>
                <a:latin typeface="Cambria Math" panose="02040503050406030204" charset="0"/>
                <a:ea typeface="微软雅黑" panose="020B0503020204020204" pitchFamily="34" charset="-122"/>
                <a:cs typeface="Cambria Math" panose="02040503050406030204" charset="0"/>
                <a:sym typeface="+mn-ea"/>
              </a:endParaRPr>
            </a:p>
          </p:txBody>
        </p:sp>
      </p:grpSp>
      <p:grpSp>
        <p:nvGrpSpPr>
          <p:cNvPr id="13" name="组合 12"/>
          <p:cNvGrpSpPr/>
          <p:nvPr/>
        </p:nvGrpSpPr>
        <p:grpSpPr>
          <a:xfrm>
            <a:off x="6737148" y="2696577"/>
            <a:ext cx="4388052" cy="799803"/>
            <a:chOff x="6737148" y="2696577"/>
            <a:chExt cx="4388052" cy="799803"/>
          </a:xfrm>
        </p:grpSpPr>
        <p:sp>
          <p:nvSpPr>
            <p:cNvPr id="18" name="Rectangle: Top Corners Rounded 13"/>
            <p:cNvSpPr/>
            <p:nvPr/>
          </p:nvSpPr>
          <p:spPr>
            <a:xfrm rot="10800000" flipH="1">
              <a:off x="7357542" y="2722872"/>
              <a:ext cx="61528" cy="743490"/>
            </a:xfrm>
            <a:prstGeom prst="round2SameRect">
              <a:avLst>
                <a:gd name="adj1" fmla="val 50000"/>
                <a:gd name="adj2" fmla="val 50000"/>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51" name="组合 50"/>
            <p:cNvGrpSpPr/>
            <p:nvPr/>
          </p:nvGrpSpPr>
          <p:grpSpPr>
            <a:xfrm>
              <a:off x="7692885" y="2696577"/>
              <a:ext cx="3432315" cy="799803"/>
              <a:chOff x="7807185" y="1688170"/>
              <a:chExt cx="3432315" cy="799803"/>
            </a:xfrm>
          </p:grpSpPr>
          <p:sp>
            <p:nvSpPr>
              <p:cNvPr id="52" name="TextBox 76"/>
              <p:cNvSpPr txBox="1"/>
              <p:nvPr/>
            </p:nvSpPr>
            <p:spPr>
              <a:xfrm>
                <a:off x="7807185" y="1688170"/>
                <a:ext cx="875665" cy="27432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1200" dirty="0"/>
                  <a:t>ReLU</a:t>
                </a:r>
                <a:r>
                  <a:rPr lang="zh-CN" altLang="en-US" sz="1200" dirty="0"/>
                  <a:t>函数</a:t>
                </a:r>
              </a:p>
            </p:txBody>
          </p:sp>
          <p:sp>
            <p:nvSpPr>
              <p:cNvPr id="53" name="矩形 52"/>
              <p:cNvSpPr/>
              <p:nvPr/>
            </p:nvSpPr>
            <p:spPr>
              <a:xfrm>
                <a:off x="7807185" y="1936158"/>
                <a:ext cx="3432315" cy="551815"/>
              </a:xfrm>
              <a:prstGeom prst="rect">
                <a:avLst/>
              </a:prstGeom>
            </p:spPr>
            <p:txBody>
              <a:bodyPr wrap="square" lIns="91436" tIns="45718" rIns="91436" bIns="45718">
                <a:spAutoFit/>
              </a:bodyPr>
              <a:lstStyle/>
              <a:p>
                <a:pPr>
                  <a:lnSpc>
                    <a:spcPct val="150000"/>
                  </a:lnSpc>
                </a:pPr>
                <a:r>
                  <a:rPr lang="zh-CN" altLang="en-US" sz="1000" dirty="0">
                    <a:solidFill>
                      <a:schemeClr val="bg2">
                        <a:lumMod val="50000"/>
                      </a:schemeClr>
                    </a:solidFill>
                    <a:latin typeface="微软雅黑" panose="020B0503020204020204" pitchFamily="34" charset="-122"/>
                    <a:ea typeface="微软雅黑" panose="020B0503020204020204" pitchFamily="34" charset="-122"/>
                  </a:rPr>
                  <a:t>ReLU (Rectified Linear Unit)函数是目前广泛使用的一种激活函数。</a:t>
                </a:r>
              </a:p>
            </p:txBody>
          </p:sp>
        </p:grpSp>
        <p:sp>
          <p:nvSpPr>
            <p:cNvPr id="62" name="TextBox 76"/>
            <p:cNvSpPr txBox="1"/>
            <p:nvPr/>
          </p:nvSpPr>
          <p:spPr>
            <a:xfrm>
              <a:off x="6737148" y="2802231"/>
              <a:ext cx="437932" cy="584771"/>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rgbClr val="005CA7"/>
                  </a:solidFill>
                </a:rPr>
                <a:t>2</a:t>
              </a:r>
              <a:endParaRPr lang="zh-CN" altLang="en-US" sz="3200" dirty="0">
                <a:solidFill>
                  <a:srgbClr val="005CA7"/>
                </a:solidFill>
              </a:endParaRPr>
            </a:p>
          </p:txBody>
        </p:sp>
      </p:grpSp>
      <p:grpSp>
        <p:nvGrpSpPr>
          <p:cNvPr id="14" name="组合 13"/>
          <p:cNvGrpSpPr/>
          <p:nvPr/>
        </p:nvGrpSpPr>
        <p:grpSpPr>
          <a:xfrm>
            <a:off x="6737148" y="3864984"/>
            <a:ext cx="4388052" cy="750288"/>
            <a:chOff x="6737148" y="3864984"/>
            <a:chExt cx="4388052" cy="750288"/>
          </a:xfrm>
        </p:grpSpPr>
        <p:sp>
          <p:nvSpPr>
            <p:cNvPr id="19" name="Rectangle: Top Corners Rounded 14"/>
            <p:cNvSpPr/>
            <p:nvPr/>
          </p:nvSpPr>
          <p:spPr>
            <a:xfrm rot="10800000" flipH="1">
              <a:off x="7357543" y="3871782"/>
              <a:ext cx="61528" cy="743490"/>
            </a:xfrm>
            <a:prstGeom prst="round2SameRect">
              <a:avLst>
                <a:gd name="adj1" fmla="val 50000"/>
                <a:gd name="adj2" fmla="val 50000"/>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54" name="组合 53"/>
            <p:cNvGrpSpPr/>
            <p:nvPr/>
          </p:nvGrpSpPr>
          <p:grpSpPr>
            <a:xfrm>
              <a:off x="7692885" y="3864984"/>
              <a:ext cx="3432315" cy="568663"/>
              <a:chOff x="7807185" y="1688170"/>
              <a:chExt cx="3432315" cy="568663"/>
            </a:xfrm>
          </p:grpSpPr>
          <p:sp>
            <p:nvSpPr>
              <p:cNvPr id="55" name="TextBox 76"/>
              <p:cNvSpPr txBox="1"/>
              <p:nvPr/>
            </p:nvSpPr>
            <p:spPr>
              <a:xfrm>
                <a:off x="7807185" y="1688170"/>
                <a:ext cx="852805" cy="27432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1200" dirty="0"/>
                  <a:t>Tanh</a:t>
                </a:r>
                <a:r>
                  <a:rPr lang="zh-CN" altLang="en-US" sz="1200" dirty="0"/>
                  <a:t>函数</a:t>
                </a:r>
              </a:p>
            </p:txBody>
          </p:sp>
          <p:sp>
            <p:nvSpPr>
              <p:cNvPr id="56" name="矩形 55"/>
              <p:cNvSpPr/>
              <p:nvPr/>
            </p:nvSpPr>
            <p:spPr>
              <a:xfrm>
                <a:off x="7807185" y="1936158"/>
                <a:ext cx="3432315" cy="320675"/>
              </a:xfrm>
              <a:prstGeom prst="rect">
                <a:avLst/>
              </a:prstGeom>
            </p:spPr>
            <p:txBody>
              <a:bodyPr wrap="square" lIns="91436" tIns="45718" rIns="91436" bIns="45718">
                <a:spAutoFit/>
              </a:bodyPr>
              <a:lstStyle/>
              <a:p>
                <a:pPr>
                  <a:lnSpc>
                    <a:spcPct val="150000"/>
                  </a:lnSpc>
                </a:pPr>
                <a:r>
                  <a:rPr lang="zh-CN" altLang="en-US" sz="1000" dirty="0" smtClean="0">
                    <a:solidFill>
                      <a:schemeClr val="bg2">
                        <a:lumMod val="50000"/>
                      </a:schemeClr>
                    </a:solidFill>
                    <a:latin typeface="微软雅黑" panose="020B0503020204020204" pitchFamily="34" charset="-122"/>
                    <a:ea typeface="微软雅黑" panose="020B0503020204020204" pitchFamily="34" charset="-122"/>
                  </a:rPr>
                  <a:t>使用Tanh的神经网络往往收敛更快。</a:t>
                </a:r>
              </a:p>
            </p:txBody>
          </p:sp>
        </p:grpSp>
        <p:sp>
          <p:nvSpPr>
            <p:cNvPr id="63" name="TextBox 76"/>
            <p:cNvSpPr txBox="1"/>
            <p:nvPr/>
          </p:nvSpPr>
          <p:spPr>
            <a:xfrm>
              <a:off x="6737148" y="3951141"/>
              <a:ext cx="437932" cy="584771"/>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rgbClr val="005CA7"/>
                  </a:solidFill>
                </a:rPr>
                <a:t>3</a:t>
              </a:r>
              <a:endParaRPr lang="zh-CN" altLang="en-US" sz="3200" dirty="0">
                <a:solidFill>
                  <a:srgbClr val="005CA7"/>
                </a:solidFill>
              </a:endParaRPr>
            </a:p>
          </p:txBody>
        </p:sp>
      </p:grpSp>
      <p:grpSp>
        <p:nvGrpSpPr>
          <p:cNvPr id="17" name="组合 16"/>
          <p:cNvGrpSpPr/>
          <p:nvPr/>
        </p:nvGrpSpPr>
        <p:grpSpPr>
          <a:xfrm>
            <a:off x="6737148" y="5020692"/>
            <a:ext cx="4388052" cy="812503"/>
            <a:chOff x="6737148" y="5020692"/>
            <a:chExt cx="4388052" cy="812503"/>
          </a:xfrm>
        </p:grpSpPr>
        <p:sp>
          <p:nvSpPr>
            <p:cNvPr id="20" name="Rectangle: Top Corners Rounded 15"/>
            <p:cNvSpPr/>
            <p:nvPr/>
          </p:nvSpPr>
          <p:spPr>
            <a:xfrm rot="10800000" flipH="1">
              <a:off x="7357543" y="5020692"/>
              <a:ext cx="61528" cy="743490"/>
            </a:xfrm>
            <a:prstGeom prst="round2SameRect">
              <a:avLst>
                <a:gd name="adj1" fmla="val 50000"/>
                <a:gd name="adj2" fmla="val 50000"/>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57" name="组合 56"/>
            <p:cNvGrpSpPr/>
            <p:nvPr/>
          </p:nvGrpSpPr>
          <p:grpSpPr>
            <a:xfrm>
              <a:off x="7692885" y="5033392"/>
              <a:ext cx="3432315" cy="799803"/>
              <a:chOff x="7807185" y="1688170"/>
              <a:chExt cx="3432315" cy="799803"/>
            </a:xfrm>
          </p:grpSpPr>
          <p:sp>
            <p:nvSpPr>
              <p:cNvPr id="58" name="TextBox 76"/>
              <p:cNvSpPr txBox="1"/>
              <p:nvPr/>
            </p:nvSpPr>
            <p:spPr>
              <a:xfrm>
                <a:off x="7807185" y="1688170"/>
                <a:ext cx="1130300" cy="27432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1200" dirty="0"/>
                  <a:t>Softmax</a:t>
                </a:r>
                <a:r>
                  <a:rPr lang="zh-CN" altLang="en-US" sz="1200" dirty="0"/>
                  <a:t>函数</a:t>
                </a:r>
              </a:p>
            </p:txBody>
          </p:sp>
          <p:sp>
            <p:nvSpPr>
              <p:cNvPr id="59" name="矩形 58"/>
              <p:cNvSpPr/>
              <p:nvPr/>
            </p:nvSpPr>
            <p:spPr>
              <a:xfrm>
                <a:off x="7807185" y="1936158"/>
                <a:ext cx="3432315" cy="551815"/>
              </a:xfrm>
              <a:prstGeom prst="rect">
                <a:avLst/>
              </a:prstGeom>
            </p:spPr>
            <p:txBody>
              <a:bodyPr wrap="square" lIns="91436" tIns="45718" rIns="91436" bIns="45718">
                <a:spAutoFit/>
              </a:bodyPr>
              <a:lstStyle/>
              <a:p>
                <a:pPr>
                  <a:lnSpc>
                    <a:spcPct val="150000"/>
                  </a:lnSpc>
                </a:pPr>
                <a:r>
                  <a:rPr lang="zh-CN" altLang="en-US" sz="1000" dirty="0">
                    <a:solidFill>
                      <a:schemeClr val="bg2">
                        <a:lumMod val="50000"/>
                      </a:schemeClr>
                    </a:solidFill>
                    <a:latin typeface="微软雅黑" panose="020B0503020204020204" pitchFamily="34" charset="-122"/>
                    <a:ea typeface="微软雅黑" panose="020B0503020204020204" pitchFamily="34" charset="-122"/>
                  </a:rPr>
                  <a:t>Softmax函数常用于将函数的输出转化为概率分布。Softmax可以看作是arg max的一个平滑近似。</a:t>
                </a:r>
              </a:p>
            </p:txBody>
          </p:sp>
        </p:grpSp>
        <p:sp>
          <p:nvSpPr>
            <p:cNvPr id="64" name="TextBox 76"/>
            <p:cNvSpPr txBox="1"/>
            <p:nvPr/>
          </p:nvSpPr>
          <p:spPr>
            <a:xfrm>
              <a:off x="6737148" y="5050437"/>
              <a:ext cx="437932" cy="584771"/>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rgbClr val="005CA7"/>
                  </a:solidFill>
                </a:rPr>
                <a:t>4</a:t>
              </a:r>
              <a:endParaRPr lang="zh-CN" altLang="en-US" sz="3200" dirty="0">
                <a:solidFill>
                  <a:srgbClr val="005CA7"/>
                </a:solidFill>
              </a:endParaRPr>
            </a:p>
          </p:txBody>
        </p:sp>
      </p:grpSp>
      <p:cxnSp>
        <p:nvCxnSpPr>
          <p:cNvPr id="44" name="直接连接符 43"/>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666819" y="300264"/>
            <a:ext cx="3257149" cy="523220"/>
            <a:chOff x="666819" y="300264"/>
            <a:chExt cx="3257149" cy="523220"/>
          </a:xfrm>
        </p:grpSpPr>
        <p:sp>
          <p:nvSpPr>
            <p:cNvPr id="48" name="圆角矩形 47"/>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1"/>
            <p:cNvSpPr>
              <a:spLocks noChangeArrowheads="1"/>
            </p:cNvSpPr>
            <p:nvPr/>
          </p:nvSpPr>
          <p:spPr bwMode="auto">
            <a:xfrm>
              <a:off x="666819" y="300264"/>
              <a:ext cx="3092049" cy="52197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一、神经元模型</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0" name="组合 9"/>
          <p:cNvGrpSpPr/>
          <p:nvPr/>
        </p:nvGrpSpPr>
        <p:grpSpPr>
          <a:xfrm>
            <a:off x="6737350" y="1528445"/>
            <a:ext cx="4387850" cy="1029970"/>
            <a:chOff x="10610" y="2407"/>
            <a:chExt cx="6910" cy="1622"/>
          </a:xfrm>
        </p:grpSpPr>
        <p:grpSp>
          <p:nvGrpSpPr>
            <p:cNvPr id="21" name="组合 20"/>
            <p:cNvGrpSpPr/>
            <p:nvPr/>
          </p:nvGrpSpPr>
          <p:grpSpPr>
            <a:xfrm>
              <a:off x="10610" y="2407"/>
              <a:ext cx="6910" cy="1623"/>
              <a:chOff x="6737148" y="1528170"/>
              <a:chExt cx="4388052" cy="1030308"/>
            </a:xfrm>
          </p:grpSpPr>
          <p:sp>
            <p:nvSpPr>
              <p:cNvPr id="16" name="Rectangle: Top Corners Rounded 11"/>
              <p:cNvSpPr/>
              <p:nvPr/>
            </p:nvSpPr>
            <p:spPr>
              <a:xfrm rot="10800000" flipH="1">
                <a:off x="7357542" y="1573962"/>
                <a:ext cx="61528" cy="743490"/>
              </a:xfrm>
              <a:prstGeom prst="round2SameRect">
                <a:avLst>
                  <a:gd name="adj1" fmla="val 50000"/>
                  <a:gd name="adj2" fmla="val 50000"/>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1" name="组合 10"/>
              <p:cNvGrpSpPr/>
              <p:nvPr/>
            </p:nvGrpSpPr>
            <p:grpSpPr>
              <a:xfrm>
                <a:off x="6737148" y="1528170"/>
                <a:ext cx="4388052" cy="1030308"/>
                <a:chOff x="6737148" y="1528170"/>
                <a:chExt cx="4388052" cy="1030308"/>
              </a:xfrm>
            </p:grpSpPr>
            <p:sp>
              <p:nvSpPr>
                <p:cNvPr id="47" name="TextBox 76"/>
                <p:cNvSpPr txBox="1"/>
                <p:nvPr/>
              </p:nvSpPr>
              <p:spPr>
                <a:xfrm>
                  <a:off x="7692885" y="1528170"/>
                  <a:ext cx="1120140" cy="27432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1200" dirty="0"/>
                    <a:t>Sigmoid</a:t>
                  </a:r>
                  <a:r>
                    <a:rPr lang="zh-CN" altLang="en-US" sz="1200" dirty="0"/>
                    <a:t>函数</a:t>
                  </a:r>
                </a:p>
              </p:txBody>
            </p:sp>
            <p:sp>
              <p:nvSpPr>
                <p:cNvPr id="49" name="矩形 48"/>
                <p:cNvSpPr/>
                <p:nvPr/>
              </p:nvSpPr>
              <p:spPr>
                <a:xfrm>
                  <a:off x="7692885" y="1776158"/>
                  <a:ext cx="3432315" cy="782320"/>
                </a:xfrm>
                <a:prstGeom prst="rect">
                  <a:avLst/>
                </a:prstGeom>
              </p:spPr>
              <p:txBody>
                <a:bodyPr wrap="square" lIns="91436" tIns="45718" rIns="91436" bIns="45718">
                  <a:spAutoFit/>
                </a:bodyPr>
                <a:lstStyle/>
                <a:p>
                  <a:pPr>
                    <a:lnSpc>
                      <a:spcPct val="150000"/>
                    </a:lnSpc>
                  </a:pPr>
                  <a:r>
                    <a:rPr lang="zh-CN" altLang="en-US" sz="1000" dirty="0">
                      <a:solidFill>
                        <a:schemeClr val="bg2">
                          <a:lumMod val="50000"/>
                        </a:schemeClr>
                      </a:solidFill>
                      <a:latin typeface="微软雅黑" panose="020B0503020204020204" pitchFamily="34" charset="-122"/>
                      <a:ea typeface="微软雅黑" panose="020B0503020204020204" pitchFamily="34" charset="-122"/>
                    </a:rPr>
                    <a:t>Sigmoid函数的优点有易于求导                       ；输出区间固定，训练过程不易发散；可作为二分类问题的概率输出函数。</a:t>
                  </a:r>
                </a:p>
              </p:txBody>
            </p:sp>
            <p:sp>
              <p:nvSpPr>
                <p:cNvPr id="61" name="TextBox 76"/>
                <p:cNvSpPr txBox="1"/>
                <p:nvPr/>
              </p:nvSpPr>
              <p:spPr>
                <a:xfrm>
                  <a:off x="6737148" y="1644684"/>
                  <a:ext cx="437932" cy="584771"/>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rgbClr val="005CA7"/>
                      </a:solidFill>
                    </a:rPr>
                    <a:t>1</a:t>
                  </a:r>
                  <a:endParaRPr lang="zh-CN" altLang="en-US" sz="3200" dirty="0">
                    <a:solidFill>
                      <a:srgbClr val="005CA7"/>
                    </a:solidFill>
                  </a:endParaRPr>
                </a:p>
              </p:txBody>
            </p:sp>
          </p:grpSp>
        </p:grpSp>
        <p:graphicFrame>
          <p:nvGraphicFramePr>
            <p:cNvPr id="22" name="对象 -2147482614"/>
            <p:cNvGraphicFramePr>
              <a:graphicFrameLocks noChangeAspect="1"/>
            </p:cNvGraphicFramePr>
            <p:nvPr/>
          </p:nvGraphicFramePr>
          <p:xfrm>
            <a:off x="15096" y="2746"/>
            <a:ext cx="1275" cy="600"/>
          </p:xfrm>
          <a:graphic>
            <a:graphicData uri="http://schemas.openxmlformats.org/presentationml/2006/ole">
              <mc:AlternateContent xmlns:mc="http://schemas.openxmlformats.org/markup-compatibility/2006">
                <mc:Choice xmlns:v="urn:schemas-microsoft-com:vml" Requires="v">
                  <p:oleObj spid="_x0000_s3080" r:id="rId7" imgW="837565" imgH="393700" progId="Equation.DSMT4">
                    <p:embed/>
                  </p:oleObj>
                </mc:Choice>
                <mc:Fallback>
                  <p:oleObj r:id="rId7" imgW="837565" imgH="393700" progId="Equation.DSMT4">
                    <p:embed/>
                    <p:pic>
                      <p:nvPicPr>
                        <p:cNvPr id="0" name="图片 3075"/>
                        <p:cNvPicPr/>
                        <p:nvPr/>
                      </p:nvPicPr>
                      <p:blipFill>
                        <a:blip r:embed="rId8"/>
                        <a:stretch>
                          <a:fillRect/>
                        </a:stretch>
                      </p:blipFill>
                      <p:spPr>
                        <a:xfrm>
                          <a:off x="15096" y="2746"/>
                          <a:ext cx="1275" cy="600"/>
                        </a:xfrm>
                        <a:prstGeom prst="rect">
                          <a:avLst/>
                        </a:prstGeom>
                        <a:noFill/>
                        <a:ln w="38100">
                          <a:noFill/>
                          <a:miter/>
                        </a:ln>
                      </p:spPr>
                    </p:pic>
                  </p:oleObj>
                </mc:Fallback>
              </mc:AlternateContent>
            </a:graphicData>
          </a:graphic>
        </p:graphicFrame>
      </p:gr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outVertical)">
                                      <p:cBhvr>
                                        <p:cTn id="7" dur="500"/>
                                        <p:tgtEl>
                                          <p:spTgt spid="46"/>
                                        </p:tgtEl>
                                      </p:cBhvr>
                                    </p:animEffect>
                                  </p:childTnLst>
                                </p:cTn>
                              </p:par>
                              <p:par>
                                <p:cTn id="8" presetID="22" presetClass="entr" presetSubtype="8" fill="hold" nodeType="withEffect">
                                  <p:stCondLst>
                                    <p:cond delay="500"/>
                                  </p:stCondLst>
                                  <p:childTnLst>
                                    <p:set>
                                      <p:cBhvr>
                                        <p:cTn id="9" dur="1" fill="hold">
                                          <p:stCondLst>
                                            <p:cond delay="0"/>
                                          </p:stCondLst>
                                        </p:cTn>
                                        <p:tgtEl>
                                          <p:spTgt spid="44"/>
                                        </p:tgtEl>
                                        <p:attrNameLst>
                                          <p:attrName>style.visibility</p:attrName>
                                        </p:attrNameLst>
                                      </p:cBhvr>
                                      <p:to>
                                        <p:strVal val="visible"/>
                                      </p:to>
                                    </p:set>
                                    <p:animEffect transition="in" filter="wipe(left)">
                                      <p:cBhvr>
                                        <p:cTn id="10" dur="500"/>
                                        <p:tgtEl>
                                          <p:spTgt spid="44"/>
                                        </p:tgtEl>
                                      </p:cBhvr>
                                    </p:animEffect>
                                  </p:childTnLst>
                                </p:cTn>
                              </p:par>
                              <p:par>
                                <p:cTn id="11" presetID="22" presetClass="entr" presetSubtype="2" fill="hold" nodeType="withEffect">
                                  <p:stCondLst>
                                    <p:cond delay="500"/>
                                  </p:stCondLst>
                                  <p:childTnLst>
                                    <p:set>
                                      <p:cBhvr>
                                        <p:cTn id="12" dur="1" fill="hold">
                                          <p:stCondLst>
                                            <p:cond delay="0"/>
                                          </p:stCondLst>
                                        </p:cTn>
                                        <p:tgtEl>
                                          <p:spTgt spid="45"/>
                                        </p:tgtEl>
                                        <p:attrNameLst>
                                          <p:attrName>style.visibility</p:attrName>
                                        </p:attrNameLst>
                                      </p:cBhvr>
                                      <p:to>
                                        <p:strVal val="visible"/>
                                      </p:to>
                                    </p:set>
                                    <p:animEffect transition="in" filter="wipe(right)">
                                      <p:cBhvr>
                                        <p:cTn id="13" dur="500"/>
                                        <p:tgtEl>
                                          <p:spTgt spid="45"/>
                                        </p:tgtEl>
                                      </p:cBhvr>
                                    </p:animEffect>
                                  </p:childTnLst>
                                </p:cTn>
                              </p:par>
                            </p:childTnLst>
                          </p:cTn>
                        </p:par>
                        <p:par>
                          <p:cTn id="14" fill="hold">
                            <p:stCondLst>
                              <p:cond delay="500"/>
                            </p:stCondLst>
                            <p:childTnLst>
                              <p:par>
                                <p:cTn id="15" presetID="23" presetClass="entr" presetSubtype="16"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childTnLst>
                                </p:cTn>
                              </p:par>
                            </p:childTnLst>
                          </p:cTn>
                        </p:par>
                        <p:par>
                          <p:cTn id="19" fill="hold">
                            <p:stCondLst>
                              <p:cond delay="1000"/>
                            </p:stCondLst>
                            <p:childTnLst>
                              <p:par>
                                <p:cTn id="20" presetID="23" presetClass="entr" presetSubtype="16"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childTnLst>
                                </p:cTn>
                              </p:par>
                            </p:childTnLst>
                          </p:cTn>
                        </p:par>
                        <p:par>
                          <p:cTn id="24" fill="hold">
                            <p:stCondLst>
                              <p:cond delay="1500"/>
                            </p:stCondLst>
                            <p:childTnLst>
                              <p:par>
                                <p:cTn id="25" presetID="23" presetClass="entr" presetSubtype="16"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ID="23" presetClass="entr" presetSubtype="16"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childTnLst>
                                </p:cTn>
                              </p:par>
                            </p:childTnLst>
                          </p:cTn>
                        </p:par>
                        <p:par>
                          <p:cTn id="34" fill="hold">
                            <p:stCondLst>
                              <p:cond delay="2500"/>
                            </p:stCondLst>
                            <p:childTnLst>
                              <p:par>
                                <p:cTn id="35" presetID="12" presetClass="entr" presetSubtype="2"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p:tgtEl>
                                          <p:spTgt spid="13"/>
                                        </p:tgtEl>
                                        <p:attrNameLst>
                                          <p:attrName>ppt_x</p:attrName>
                                        </p:attrNameLst>
                                      </p:cBhvr>
                                      <p:tavLst>
                                        <p:tav tm="0">
                                          <p:val>
                                            <p:strVal val="#ppt_x+#ppt_w*1.125000"/>
                                          </p:val>
                                        </p:tav>
                                        <p:tav tm="100000">
                                          <p:val>
                                            <p:strVal val="#ppt_x"/>
                                          </p:val>
                                        </p:tav>
                                      </p:tavLst>
                                    </p:anim>
                                    <p:animEffect transition="in" filter="wipe(left)">
                                      <p:cBhvr>
                                        <p:cTn id="38" dur="500"/>
                                        <p:tgtEl>
                                          <p:spTgt spid="13"/>
                                        </p:tgtEl>
                                      </p:cBhvr>
                                    </p:animEffect>
                                  </p:childTnLst>
                                </p:cTn>
                              </p:par>
                            </p:childTnLst>
                          </p:cTn>
                        </p:par>
                        <p:par>
                          <p:cTn id="39" fill="hold">
                            <p:stCondLst>
                              <p:cond delay="3000"/>
                            </p:stCondLst>
                            <p:childTnLst>
                              <p:par>
                                <p:cTn id="40" presetID="12" presetClass="entr" presetSubtype="2"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p:tgtEl>
                                          <p:spTgt spid="14"/>
                                        </p:tgtEl>
                                        <p:attrNameLst>
                                          <p:attrName>ppt_x</p:attrName>
                                        </p:attrNameLst>
                                      </p:cBhvr>
                                      <p:tavLst>
                                        <p:tav tm="0">
                                          <p:val>
                                            <p:strVal val="#ppt_x+#ppt_w*1.125000"/>
                                          </p:val>
                                        </p:tav>
                                        <p:tav tm="100000">
                                          <p:val>
                                            <p:strVal val="#ppt_x"/>
                                          </p:val>
                                        </p:tav>
                                      </p:tavLst>
                                    </p:anim>
                                    <p:animEffect transition="in" filter="wipe(left)">
                                      <p:cBhvr>
                                        <p:cTn id="43" dur="500"/>
                                        <p:tgtEl>
                                          <p:spTgt spid="14"/>
                                        </p:tgtEl>
                                      </p:cBhvr>
                                    </p:animEffect>
                                  </p:childTnLst>
                                </p:cTn>
                              </p:par>
                            </p:childTnLst>
                          </p:cTn>
                        </p:par>
                        <p:par>
                          <p:cTn id="44" fill="hold">
                            <p:stCondLst>
                              <p:cond delay="3500"/>
                            </p:stCondLst>
                            <p:childTnLst>
                              <p:par>
                                <p:cTn id="45" presetID="12" presetClass="entr" presetSubtype="2"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p:tgtEl>
                                          <p:spTgt spid="17"/>
                                        </p:tgtEl>
                                        <p:attrNameLst>
                                          <p:attrName>ppt_x</p:attrName>
                                        </p:attrNameLst>
                                      </p:cBhvr>
                                      <p:tavLst>
                                        <p:tav tm="0">
                                          <p:val>
                                            <p:strVal val="#ppt_x+#ppt_w*1.125000"/>
                                          </p:val>
                                        </p:tav>
                                        <p:tav tm="100000">
                                          <p:val>
                                            <p:strVal val="#ppt_x"/>
                                          </p:val>
                                        </p:tav>
                                      </p:tavLst>
                                    </p:anim>
                                    <p:animEffect transition="in" filter="wipe(left)">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4100194" y="3335463"/>
            <a:ext cx="3991610" cy="1013460"/>
          </a:xfrm>
          <a:prstGeom prst="rect">
            <a:avLst/>
          </a:prstGeom>
          <a:noFill/>
        </p:spPr>
        <p:txBody>
          <a:bodyPr wrap="none" lIns="91436" tIns="45718" rIns="91436" bIns="45718" rtlCol="0">
            <a:spAutoFit/>
          </a:bodyPr>
          <a:lstStyle>
            <a:defPPr>
              <a:defRPr lang="zh-CN"/>
            </a:defPPr>
            <a:lvl1pPr>
              <a:defRPr sz="6000" b="1">
                <a:solidFill>
                  <a:srgbClr val="005CA7"/>
                </a:solidFill>
                <a:latin typeface="微软雅黑" panose="020B0503020204020204" pitchFamily="34" charset="-122"/>
                <a:ea typeface="微软雅黑" panose="020B0503020204020204" pitchFamily="34" charset="-122"/>
              </a:defRPr>
            </a:lvl1pPr>
          </a:lstStyle>
          <a:p>
            <a:pPr algn="ctr"/>
            <a:r>
              <a:rPr lang="zh-CN" altLang="en-US" dirty="0"/>
              <a:t>多层感知机</a:t>
            </a:r>
          </a:p>
        </p:txBody>
      </p:sp>
      <p:grpSp>
        <p:nvGrpSpPr>
          <p:cNvPr id="37" name="组合 36"/>
          <p:cNvGrpSpPr/>
          <p:nvPr/>
        </p:nvGrpSpPr>
        <p:grpSpPr>
          <a:xfrm>
            <a:off x="7924800" y="3727786"/>
            <a:ext cx="4267199" cy="387014"/>
            <a:chOff x="743958" y="3475975"/>
            <a:chExt cx="753417" cy="0"/>
          </a:xfrm>
        </p:grpSpPr>
        <p:cxnSp>
          <p:nvCxnSpPr>
            <p:cNvPr id="41" name="直接连接符 40"/>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flipH="1">
            <a:off x="-88900" y="3721751"/>
            <a:ext cx="4356100" cy="329549"/>
            <a:chOff x="743958" y="3475975"/>
            <a:chExt cx="753417" cy="0"/>
          </a:xfrm>
        </p:grpSpPr>
        <p:cxnSp>
          <p:nvCxnSpPr>
            <p:cNvPr id="39" name="直接连接符 38"/>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45" name="Group 4"/>
          <p:cNvGrpSpPr>
            <a:grpSpLocks noChangeAspect="1"/>
          </p:cNvGrpSpPr>
          <p:nvPr/>
        </p:nvGrpSpPr>
        <p:grpSpPr bwMode="auto">
          <a:xfrm>
            <a:off x="5390276" y="1665398"/>
            <a:ext cx="1411448" cy="1162236"/>
            <a:chOff x="3681" y="2029"/>
            <a:chExt cx="623" cy="513"/>
          </a:xfrm>
        </p:grpSpPr>
        <p:sp>
          <p:nvSpPr>
            <p:cNvPr id="46" name="AutoShape 3"/>
            <p:cNvSpPr>
              <a:spLocks noChangeAspect="1" noChangeArrowheads="1" noTextEdit="1"/>
            </p:cNvSpPr>
            <p:nvPr/>
          </p:nvSpPr>
          <p:spPr bwMode="auto">
            <a:xfrm>
              <a:off x="3681" y="2029"/>
              <a:ext cx="623"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 name="Freeform 5"/>
            <p:cNvSpPr/>
            <p:nvPr/>
          </p:nvSpPr>
          <p:spPr bwMode="auto">
            <a:xfrm>
              <a:off x="3676" y="2029"/>
              <a:ext cx="623" cy="285"/>
            </a:xfrm>
            <a:custGeom>
              <a:avLst/>
              <a:gdLst>
                <a:gd name="T0" fmla="*/ 312 w 623"/>
                <a:gd name="T1" fmla="*/ 0 h 285"/>
                <a:gd name="T2" fmla="*/ 312 w 623"/>
                <a:gd name="T3" fmla="*/ 0 h 285"/>
                <a:gd name="T4" fmla="*/ 0 w 623"/>
                <a:gd name="T5" fmla="*/ 252 h 285"/>
                <a:gd name="T6" fmla="*/ 38 w 623"/>
                <a:gd name="T7" fmla="*/ 285 h 285"/>
                <a:gd name="T8" fmla="*/ 312 w 623"/>
                <a:gd name="T9" fmla="*/ 62 h 285"/>
                <a:gd name="T10" fmla="*/ 585 w 623"/>
                <a:gd name="T11" fmla="*/ 285 h 285"/>
                <a:gd name="T12" fmla="*/ 623 w 623"/>
                <a:gd name="T13" fmla="*/ 252 h 285"/>
                <a:gd name="T14" fmla="*/ 312 w 623"/>
                <a:gd name="T15" fmla="*/ 0 h 285"/>
                <a:gd name="T16" fmla="*/ 312 w 623"/>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3" h="285">
                  <a:moveTo>
                    <a:pt x="312" y="0"/>
                  </a:moveTo>
                  <a:lnTo>
                    <a:pt x="312" y="0"/>
                  </a:lnTo>
                  <a:lnTo>
                    <a:pt x="0" y="252"/>
                  </a:lnTo>
                  <a:lnTo>
                    <a:pt x="38" y="285"/>
                  </a:lnTo>
                  <a:lnTo>
                    <a:pt x="312" y="62"/>
                  </a:lnTo>
                  <a:lnTo>
                    <a:pt x="585" y="285"/>
                  </a:lnTo>
                  <a:lnTo>
                    <a:pt x="623" y="252"/>
                  </a:lnTo>
                  <a:lnTo>
                    <a:pt x="312" y="0"/>
                  </a:lnTo>
                  <a:lnTo>
                    <a:pt x="312" y="0"/>
                  </a:ln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6"/>
            <p:cNvSpPr/>
            <p:nvPr/>
          </p:nvSpPr>
          <p:spPr bwMode="auto">
            <a:xfrm>
              <a:off x="3747" y="2157"/>
              <a:ext cx="481" cy="385"/>
            </a:xfrm>
            <a:custGeom>
              <a:avLst/>
              <a:gdLst>
                <a:gd name="T0" fmla="*/ 0 w 481"/>
                <a:gd name="T1" fmla="*/ 195 h 385"/>
                <a:gd name="T2" fmla="*/ 0 w 481"/>
                <a:gd name="T3" fmla="*/ 385 h 385"/>
                <a:gd name="T4" fmla="*/ 193 w 481"/>
                <a:gd name="T5" fmla="*/ 385 h 385"/>
                <a:gd name="T6" fmla="*/ 193 w 481"/>
                <a:gd name="T7" fmla="*/ 205 h 385"/>
                <a:gd name="T8" fmla="*/ 292 w 481"/>
                <a:gd name="T9" fmla="*/ 205 h 385"/>
                <a:gd name="T10" fmla="*/ 292 w 481"/>
                <a:gd name="T11" fmla="*/ 385 h 385"/>
                <a:gd name="T12" fmla="*/ 481 w 481"/>
                <a:gd name="T13" fmla="*/ 385 h 385"/>
                <a:gd name="T14" fmla="*/ 481 w 481"/>
                <a:gd name="T15" fmla="*/ 195 h 385"/>
                <a:gd name="T16" fmla="*/ 236 w 481"/>
                <a:gd name="T17" fmla="*/ 0 h 385"/>
                <a:gd name="T18" fmla="*/ 0 w 481"/>
                <a:gd name="T19" fmla="*/ 19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1" h="385">
                  <a:moveTo>
                    <a:pt x="0" y="195"/>
                  </a:moveTo>
                  <a:lnTo>
                    <a:pt x="0" y="385"/>
                  </a:lnTo>
                  <a:lnTo>
                    <a:pt x="193" y="385"/>
                  </a:lnTo>
                  <a:lnTo>
                    <a:pt x="193" y="205"/>
                  </a:lnTo>
                  <a:lnTo>
                    <a:pt x="292" y="205"/>
                  </a:lnTo>
                  <a:lnTo>
                    <a:pt x="292" y="385"/>
                  </a:lnTo>
                  <a:lnTo>
                    <a:pt x="481" y="385"/>
                  </a:lnTo>
                  <a:lnTo>
                    <a:pt x="481" y="195"/>
                  </a:lnTo>
                  <a:lnTo>
                    <a:pt x="236" y="0"/>
                  </a:lnTo>
                  <a:lnTo>
                    <a:pt x="0" y="195"/>
                  </a:ln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strVal val="(6*min(max(#ppt_w*#ppt_h,.3),1)-7.4)/-.7*#ppt_w"/>
                                          </p:val>
                                        </p:tav>
                                        <p:tav tm="100000">
                                          <p:val>
                                            <p:strVal val="#ppt_w"/>
                                          </p:val>
                                        </p:tav>
                                      </p:tavLst>
                                    </p:anim>
                                    <p:anim calcmode="lin" valueType="num">
                                      <p:cBhvr>
                                        <p:cTn id="8" dur="500" fill="hold"/>
                                        <p:tgtEl>
                                          <p:spTgt spid="45"/>
                                        </p:tgtEl>
                                        <p:attrNameLst>
                                          <p:attrName>ppt_h</p:attrName>
                                        </p:attrNameLst>
                                      </p:cBhvr>
                                      <p:tavLst>
                                        <p:tav tm="0">
                                          <p:val>
                                            <p:strVal val="(6*min(max(#ppt_w*#ppt_h,.3),1)-7.4)/-.7*#ppt_h"/>
                                          </p:val>
                                        </p:tav>
                                        <p:tav tm="100000">
                                          <p:val>
                                            <p:strVal val="#ppt_h"/>
                                          </p:val>
                                        </p:tav>
                                      </p:tavLst>
                                    </p:anim>
                                    <p:anim calcmode="lin" valueType="num">
                                      <p:cBhvr>
                                        <p:cTn id="9" dur="500" fill="hold"/>
                                        <p:tgtEl>
                                          <p:spTgt spid="45"/>
                                        </p:tgtEl>
                                        <p:attrNameLst>
                                          <p:attrName>ppt_x</p:attrName>
                                        </p:attrNameLst>
                                      </p:cBhvr>
                                      <p:tavLst>
                                        <p:tav tm="0">
                                          <p:val>
                                            <p:fltVal val="0.5"/>
                                          </p:val>
                                        </p:tav>
                                        <p:tav tm="100000">
                                          <p:val>
                                            <p:strVal val="#ppt_x"/>
                                          </p:val>
                                        </p:tav>
                                      </p:tavLst>
                                    </p:anim>
                                    <p:anim calcmode="lin" valueType="num">
                                      <p:cBhvr>
                                        <p:cTn id="10" dur="500" fill="hold"/>
                                        <p:tgtEl>
                                          <p:spTgt spid="45"/>
                                        </p:tgtEl>
                                        <p:attrNameLst>
                                          <p:attrName>ppt_y</p:attrName>
                                        </p:attrNameLst>
                                      </p:cBhvr>
                                      <p:tavLst>
                                        <p:tav tm="0">
                                          <p:val>
                                            <p:strVal val="1+(6*min(max(#ppt_w*#ppt_h,.3),1)-7.4)/-.7*#ppt_h/2"/>
                                          </p:val>
                                        </p:tav>
                                        <p:tav tm="100000">
                                          <p:val>
                                            <p:strVal val="#ppt_y"/>
                                          </p:val>
                                        </p:tav>
                                      </p:tavLst>
                                    </p:anim>
                                  </p:childTnLst>
                                </p:cTn>
                              </p:par>
                              <p:par>
                                <p:cTn id="11" presetID="12" presetClass="entr" presetSubtype="4" fill="hold" grpId="0" nodeType="withEffect">
                                  <p:stCondLst>
                                    <p:cond delay="30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p:tgtEl>
                                          <p:spTgt spid="43"/>
                                        </p:tgtEl>
                                        <p:attrNameLst>
                                          <p:attrName>ppt_y</p:attrName>
                                        </p:attrNameLst>
                                      </p:cBhvr>
                                      <p:tavLst>
                                        <p:tav tm="0">
                                          <p:val>
                                            <p:strVal val="#ppt_y+#ppt_h*1.125000"/>
                                          </p:val>
                                        </p:tav>
                                        <p:tav tm="100000">
                                          <p:val>
                                            <p:strVal val="#ppt_y"/>
                                          </p:val>
                                        </p:tav>
                                      </p:tavLst>
                                    </p:anim>
                                    <p:animEffect transition="in" filter="wipe(up)">
                                      <p:cBhvr>
                                        <p:cTn id="14" dur="500"/>
                                        <p:tgtEl>
                                          <p:spTgt spid="43"/>
                                        </p:tgtEl>
                                      </p:cBhvr>
                                    </p:animEffect>
                                  </p:childTnLst>
                                </p:cTn>
                              </p:par>
                              <p:par>
                                <p:cTn id="15" presetID="22" presetClass="entr" presetSubtype="8" fill="hold" nodeType="withEffect">
                                  <p:stCondLst>
                                    <p:cond delay="60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par>
                                <p:cTn id="18" presetID="22" presetClass="entr" presetSubtype="2" fill="hold" nodeType="withEffect">
                                  <p:stCondLst>
                                    <p:cond delay="600"/>
                                  </p:stCondLst>
                                  <p:childTnLst>
                                    <p:set>
                                      <p:cBhvr>
                                        <p:cTn id="19" dur="1" fill="hold">
                                          <p:stCondLst>
                                            <p:cond delay="0"/>
                                          </p:stCondLst>
                                        </p:cTn>
                                        <p:tgtEl>
                                          <p:spTgt spid="37"/>
                                        </p:tgtEl>
                                        <p:attrNameLst>
                                          <p:attrName>style.visibility</p:attrName>
                                        </p:attrNameLst>
                                      </p:cBhvr>
                                      <p:to>
                                        <p:strVal val="visible"/>
                                      </p:to>
                                    </p:set>
                                    <p:animEffect transition="in" filter="wipe(right)">
                                      <p:cBhvr>
                                        <p:cTn id="2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666819" y="300264"/>
            <a:ext cx="3257149" cy="523220"/>
            <a:chOff x="666819" y="300264"/>
            <a:chExt cx="3257149"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666819" y="300264"/>
              <a:ext cx="3092049" cy="52197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二、多层感知机</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 name="组合 3"/>
          <p:cNvGrpSpPr/>
          <p:nvPr/>
        </p:nvGrpSpPr>
        <p:grpSpPr>
          <a:xfrm>
            <a:off x="1002030" y="1002030"/>
            <a:ext cx="8947150" cy="1687195"/>
            <a:chOff x="1854821" y="1373231"/>
            <a:chExt cx="2727704" cy="1687449"/>
          </a:xfrm>
        </p:grpSpPr>
        <p:sp>
          <p:nvSpPr>
            <p:cNvPr id="49" name="矩形 48"/>
            <p:cNvSpPr/>
            <p:nvPr/>
          </p:nvSpPr>
          <p:spPr>
            <a:xfrm>
              <a:off x="1854821" y="1585353"/>
              <a:ext cx="2727704" cy="1475327"/>
            </a:xfrm>
            <a:prstGeom prst="rect">
              <a:avLst/>
            </a:prstGeom>
          </p:spPr>
          <p:txBody>
            <a:bodyPr wrap="square" lIns="91436" tIns="45718" rIns="91436" bIns="45718">
              <a:spAutoFit/>
            </a:bodyPr>
            <a:lstStyle/>
            <a:p>
              <a:pPr algn="l">
                <a:lnSpc>
                  <a:spcPct val="150000"/>
                </a:lnSpc>
              </a:pPr>
              <a:endParaRPr lang="zh-CN" altLang="en-US" sz="2000" dirty="0">
                <a:solidFill>
                  <a:schemeClr val="bg2">
                    <a:lumMod val="50000"/>
                  </a:schemeClr>
                </a:solidFill>
                <a:latin typeface="微软雅黑" panose="020B0503020204020204" pitchFamily="34" charset="-122"/>
                <a:ea typeface="微软雅黑" panose="020B0503020204020204" pitchFamily="34" charset="-122"/>
              </a:endParaRPr>
            </a:p>
            <a:p>
              <a:pPr algn="l">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多层感知机通过堆叠多个神经元模型组成，是最简单的神经网络模型。这里以一个3层的二分类感知机为例。</a:t>
              </a:r>
            </a:p>
          </p:txBody>
        </p:sp>
        <p:sp>
          <p:nvSpPr>
            <p:cNvPr id="50" name="文本框 49"/>
            <p:cNvSpPr txBox="1"/>
            <p:nvPr/>
          </p:nvSpPr>
          <p:spPr>
            <a:xfrm>
              <a:off x="2720646" y="1373231"/>
              <a:ext cx="952549" cy="459174"/>
            </a:xfrm>
            <a:prstGeom prst="rect">
              <a:avLst/>
            </a:prstGeom>
            <a:noFill/>
          </p:spPr>
          <p:txBody>
            <a:bodyPr wrap="square" lIns="91436" tIns="45718" rIns="91436" bIns="45718" rtlCol="0">
              <a:spAutoFit/>
            </a:bodyPr>
            <a:lstStyle/>
            <a:p>
              <a:r>
                <a:rPr lang="zh-CN" altLang="en-US" sz="2400" b="1" dirty="0" smtClean="0">
                  <a:solidFill>
                    <a:schemeClr val="bg1">
                      <a:lumMod val="50000"/>
                    </a:schemeClr>
                  </a:solidFill>
                  <a:latin typeface="微软雅黑" panose="020B0503020204020204" pitchFamily="34" charset="-122"/>
                  <a:ea typeface="微软雅黑" panose="020B0503020204020204" pitchFamily="34" charset="-122"/>
                </a:rPr>
                <a:t>多层感知机</a:t>
              </a:r>
            </a:p>
          </p:txBody>
        </p:sp>
      </p:grpSp>
      <p:pic>
        <p:nvPicPr>
          <p:cNvPr id="19" name="图片 41"/>
          <p:cNvPicPr>
            <a:picLocks noChangeAspect="1"/>
          </p:cNvPicPr>
          <p:nvPr/>
        </p:nvPicPr>
        <p:blipFill>
          <a:blip r:embed="rId2">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3119120" y="2894330"/>
            <a:ext cx="5173345" cy="3321050"/>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par>
                                <p:cTn id="8" presetID="22" presetClass="entr" presetSubtype="8"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2"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par>
                          <p:cTn id="14" fill="hold">
                            <p:stCondLst>
                              <p:cond delay="500"/>
                            </p:stCondLst>
                            <p:childTnLst>
                              <p:par>
                                <p:cTn id="15" presetID="12" presetClass="entr" presetSubtype="1"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down)">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680,&quot;width&quot;:10000}"/>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680,&quot;width&quot;:100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3109</Words>
  <Application>Microsoft Office PowerPoint</Application>
  <PresentationFormat>宽屏</PresentationFormat>
  <Paragraphs>165</Paragraphs>
  <Slides>42</Slides>
  <Notes>1</Notes>
  <HiddenSlides>0</HiddenSlides>
  <MMClips>1</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42</vt:i4>
      </vt:variant>
    </vt:vector>
  </HeadingPairs>
  <TitlesOfParts>
    <vt:vector size="52" baseType="lpstr">
      <vt:lpstr>宋体</vt:lpstr>
      <vt:lpstr>微软雅黑</vt:lpstr>
      <vt:lpstr>Arial</vt:lpstr>
      <vt:lpstr>Calibri</vt:lpstr>
      <vt:lpstr>Calibri Light</vt:lpstr>
      <vt:lpstr>Cambria Math</vt:lpstr>
      <vt:lpstr>Times New Roman</vt:lpstr>
      <vt:lpstr>Office 主题</vt:lpstr>
      <vt:lpstr>Equation.KSEE3</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基础架构处</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ZK</dc:creator>
  <cp:lastModifiedBy>Administrator</cp:lastModifiedBy>
  <cp:revision>82</cp:revision>
  <dcterms:created xsi:type="dcterms:W3CDTF">2017-05-22T03:54:00Z</dcterms:created>
  <dcterms:modified xsi:type="dcterms:W3CDTF">2020-12-25T07:42:56Z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